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2" r:id="rId16"/>
  </p:sldIdLst>
  <p:sldSz cx="9144000" cy="6858000" type="screen4x3"/>
  <p:notesSz cx="6954838" cy="93091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33">
          <p15:clr>
            <a:srgbClr val="A4A3A4"/>
          </p15:clr>
        </p15:guide>
        <p15:guide id="2" pos="2191">
          <p15:clr>
            <a:srgbClr val="A4A3A4"/>
          </p15:clr>
        </p15:guide>
      </p15:notesGuideLst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3" roundtripDataSignature="AMtx7mji1kVJzrUNk4CQHGPi34pEOaRyq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4746" autoAdjust="0"/>
  </p:normalViewPr>
  <p:slideViewPr>
    <p:cSldViewPr snapToGrid="0">
      <p:cViewPr varScale="1">
        <p:scale>
          <a:sx n="36" d="100"/>
          <a:sy n="36" d="100"/>
        </p:scale>
        <p:origin x="1216" y="3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933"/>
        <p:guide pos="219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customschemas.google.com/relationships/presentationmetadata" Target="metadata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7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2.gif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1"/>
            <a:ext cx="3013684" cy="46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75" tIns="46625" rIns="93275" bIns="4662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941155" y="1"/>
            <a:ext cx="3013684" cy="46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75" tIns="46625" rIns="93275" bIns="46625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52525" y="698500"/>
            <a:ext cx="4649788" cy="34893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927470" y="4421876"/>
            <a:ext cx="5099898" cy="4188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75" tIns="46625" rIns="93275" bIns="46625" anchor="t" anchorCtr="0">
            <a:noAutofit/>
          </a:bodyPr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843751"/>
            <a:ext cx="3013684" cy="46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75" tIns="46625" rIns="93275" bIns="46625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941155" y="8843751"/>
            <a:ext cx="3013684" cy="46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75" tIns="46625" rIns="93275" bIns="4662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:notes"/>
          <p:cNvSpPr txBox="1">
            <a:spLocks noGrp="1"/>
          </p:cNvSpPr>
          <p:nvPr>
            <p:ph type="hdr" idx="2"/>
          </p:nvPr>
        </p:nvSpPr>
        <p:spPr>
          <a:xfrm>
            <a:off x="0" y="1"/>
            <a:ext cx="3013684" cy="46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75" tIns="46625" rIns="93275" bIns="466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ENGG404 2015W</a:t>
            </a:r>
            <a:endParaRPr/>
          </a:p>
        </p:txBody>
      </p:sp>
      <p:sp>
        <p:nvSpPr>
          <p:cNvPr id="91" name="Google Shape;91;p1:notes"/>
          <p:cNvSpPr txBox="1">
            <a:spLocks noGrp="1"/>
          </p:cNvSpPr>
          <p:nvPr>
            <p:ph type="ftr" idx="11"/>
          </p:nvPr>
        </p:nvSpPr>
        <p:spPr>
          <a:xfrm>
            <a:off x="0" y="8843751"/>
            <a:ext cx="3013684" cy="46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75" tIns="46625" rIns="93275" bIns="466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30-March-2015</a:t>
            </a:r>
            <a:endParaRPr/>
          </a:p>
        </p:txBody>
      </p:sp>
      <p:sp>
        <p:nvSpPr>
          <p:cNvPr id="92" name="Google Shape;92;p1:notes"/>
          <p:cNvSpPr txBox="1">
            <a:spLocks noGrp="1"/>
          </p:cNvSpPr>
          <p:nvPr>
            <p:ph type="sldNum" idx="12"/>
          </p:nvPr>
        </p:nvSpPr>
        <p:spPr>
          <a:xfrm>
            <a:off x="3941155" y="8843751"/>
            <a:ext cx="3013684" cy="46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75" tIns="46625" rIns="93275" bIns="466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fld>
            <a:endParaRPr sz="1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3" name="Google Shape;93;p1:notes"/>
          <p:cNvSpPr txBox="1"/>
          <p:nvPr/>
        </p:nvSpPr>
        <p:spPr>
          <a:xfrm>
            <a:off x="0" y="1"/>
            <a:ext cx="3013684" cy="46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5025" tIns="47500" rIns="95025" bIns="475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ENGG404 Lecture 00 - Day 1</a:t>
            </a:r>
            <a:endParaRPr/>
          </a:p>
        </p:txBody>
      </p:sp>
      <p:sp>
        <p:nvSpPr>
          <p:cNvPr id="94" name="Google Shape;94;p1:notes"/>
          <p:cNvSpPr txBox="1"/>
          <p:nvPr/>
        </p:nvSpPr>
        <p:spPr>
          <a:xfrm>
            <a:off x="0" y="8843751"/>
            <a:ext cx="3013684" cy="46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5025" tIns="47500" rIns="95025" bIns="475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2012 Fall</a:t>
            </a:r>
            <a:endParaRPr/>
          </a:p>
        </p:txBody>
      </p:sp>
      <p:sp>
        <p:nvSpPr>
          <p:cNvPr id="95" name="Google Shape;95;p1:notes"/>
          <p:cNvSpPr txBox="1"/>
          <p:nvPr/>
        </p:nvSpPr>
        <p:spPr>
          <a:xfrm>
            <a:off x="3941155" y="8843751"/>
            <a:ext cx="3013684" cy="46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5025" tIns="47500" rIns="95025" bIns="475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fld>
            <a:endParaRPr sz="1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6" name="Google Shape;96;p1:notes"/>
          <p:cNvSpPr txBox="1"/>
          <p:nvPr/>
        </p:nvSpPr>
        <p:spPr>
          <a:xfrm>
            <a:off x="3941155" y="8843751"/>
            <a:ext cx="3013684" cy="46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5025" tIns="47500" rIns="95025" bIns="475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fld>
            <a:endParaRPr sz="1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7" name="Google Shape;97;p1:notes"/>
          <p:cNvSpPr>
            <a:spLocks noGrp="1" noRot="1" noChangeAspect="1"/>
          </p:cNvSpPr>
          <p:nvPr>
            <p:ph type="sldImg" idx="3"/>
          </p:nvPr>
        </p:nvSpPr>
        <p:spPr>
          <a:xfrm>
            <a:off x="1152525" y="698500"/>
            <a:ext cx="4651375" cy="34893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8" name="Google Shape;98;p1:notes"/>
          <p:cNvSpPr txBox="1">
            <a:spLocks noGrp="1"/>
          </p:cNvSpPr>
          <p:nvPr>
            <p:ph type="body" idx="1"/>
          </p:nvPr>
        </p:nvSpPr>
        <p:spPr>
          <a:xfrm>
            <a:off x="927470" y="4421876"/>
            <a:ext cx="5099898" cy="4188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5025" tIns="47500" rIns="95025" bIns="475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0:notes"/>
          <p:cNvSpPr txBox="1">
            <a:spLocks noGrp="1"/>
          </p:cNvSpPr>
          <p:nvPr>
            <p:ph type="hdr" idx="2"/>
          </p:nvPr>
        </p:nvSpPr>
        <p:spPr>
          <a:xfrm>
            <a:off x="0" y="1"/>
            <a:ext cx="3013684" cy="46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75" tIns="46625" rIns="93275" bIns="466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ENGG404 2015W</a:t>
            </a:r>
            <a:endParaRPr/>
          </a:p>
        </p:txBody>
      </p:sp>
      <p:sp>
        <p:nvSpPr>
          <p:cNvPr id="212" name="Google Shape;212;p10:notes"/>
          <p:cNvSpPr txBox="1">
            <a:spLocks noGrp="1"/>
          </p:cNvSpPr>
          <p:nvPr>
            <p:ph type="ftr" idx="11"/>
          </p:nvPr>
        </p:nvSpPr>
        <p:spPr>
          <a:xfrm>
            <a:off x="0" y="8843751"/>
            <a:ext cx="3013684" cy="46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75" tIns="46625" rIns="93275" bIns="466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30-March-2015</a:t>
            </a:r>
            <a:endParaRPr/>
          </a:p>
        </p:txBody>
      </p:sp>
      <p:sp>
        <p:nvSpPr>
          <p:cNvPr id="213" name="Google Shape;213;p10:notes"/>
          <p:cNvSpPr txBox="1">
            <a:spLocks noGrp="1"/>
          </p:cNvSpPr>
          <p:nvPr>
            <p:ph type="sldNum" idx="12"/>
          </p:nvPr>
        </p:nvSpPr>
        <p:spPr>
          <a:xfrm>
            <a:off x="3941155" y="8843751"/>
            <a:ext cx="3013684" cy="46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75" tIns="46625" rIns="93275" bIns="466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10</a:t>
            </a:fld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4" name="Google Shape;214;p10:notes"/>
          <p:cNvSpPr txBox="1"/>
          <p:nvPr/>
        </p:nvSpPr>
        <p:spPr>
          <a:xfrm>
            <a:off x="3941155" y="8843751"/>
            <a:ext cx="3013684" cy="46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75" tIns="46625" rIns="93275" bIns="4662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10</a:t>
            </a:fld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5" name="Google Shape;215;p10:notes"/>
          <p:cNvSpPr>
            <a:spLocks noGrp="1" noRot="1" noChangeAspect="1"/>
          </p:cNvSpPr>
          <p:nvPr>
            <p:ph type="sldImg" idx="3"/>
          </p:nvPr>
        </p:nvSpPr>
        <p:spPr>
          <a:xfrm>
            <a:off x="1152525" y="698500"/>
            <a:ext cx="4649788" cy="34893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16" name="Google Shape;216;p10:notes"/>
          <p:cNvSpPr txBox="1">
            <a:spLocks noGrp="1"/>
          </p:cNvSpPr>
          <p:nvPr>
            <p:ph type="body" idx="1"/>
          </p:nvPr>
        </p:nvSpPr>
        <p:spPr>
          <a:xfrm>
            <a:off x="520665" y="4421876"/>
            <a:ext cx="5970439" cy="4188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t" anchorCtr="0">
            <a:noAutofit/>
          </a:bodyPr>
          <a:lstStyle/>
          <a:p>
            <a:pPr marL="0" lvl="0" indent="0" algn="l" rtl="0">
              <a:spcBef>
                <a:spcPts val="420"/>
              </a:spcBef>
              <a:spcAft>
                <a:spcPts val="0"/>
              </a:spcAft>
              <a:buNone/>
            </a:pPr>
            <a:endParaRPr sz="1400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1:notes"/>
          <p:cNvSpPr txBox="1">
            <a:spLocks noGrp="1"/>
          </p:cNvSpPr>
          <p:nvPr>
            <p:ph type="hdr" idx="2"/>
          </p:nvPr>
        </p:nvSpPr>
        <p:spPr>
          <a:xfrm>
            <a:off x="0" y="1"/>
            <a:ext cx="3013684" cy="46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75" tIns="46625" rIns="93275" bIns="466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ENGG404 2015W</a:t>
            </a:r>
            <a:endParaRPr/>
          </a:p>
        </p:txBody>
      </p:sp>
      <p:sp>
        <p:nvSpPr>
          <p:cNvPr id="229" name="Google Shape;229;p11:notes"/>
          <p:cNvSpPr txBox="1">
            <a:spLocks noGrp="1"/>
          </p:cNvSpPr>
          <p:nvPr>
            <p:ph type="ftr" idx="11"/>
          </p:nvPr>
        </p:nvSpPr>
        <p:spPr>
          <a:xfrm>
            <a:off x="0" y="8843751"/>
            <a:ext cx="3013684" cy="46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75" tIns="46625" rIns="93275" bIns="466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30-March-2015</a:t>
            </a:r>
            <a:endParaRPr/>
          </a:p>
        </p:txBody>
      </p:sp>
      <p:sp>
        <p:nvSpPr>
          <p:cNvPr id="230" name="Google Shape;230;p11:notes"/>
          <p:cNvSpPr txBox="1">
            <a:spLocks noGrp="1"/>
          </p:cNvSpPr>
          <p:nvPr>
            <p:ph type="sldNum" idx="12"/>
          </p:nvPr>
        </p:nvSpPr>
        <p:spPr>
          <a:xfrm>
            <a:off x="3941155" y="8843751"/>
            <a:ext cx="3013684" cy="46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75" tIns="46625" rIns="93275" bIns="466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11</a:t>
            </a:fld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1" name="Google Shape;231;p11:notes"/>
          <p:cNvSpPr txBox="1"/>
          <p:nvPr/>
        </p:nvSpPr>
        <p:spPr>
          <a:xfrm>
            <a:off x="3941155" y="8843751"/>
            <a:ext cx="3013684" cy="46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00" tIns="46450" rIns="92900" bIns="4645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11</a:t>
            </a:fld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2" name="Google Shape;232;p11:notes"/>
          <p:cNvSpPr>
            <a:spLocks noGrp="1" noRot="1" noChangeAspect="1"/>
          </p:cNvSpPr>
          <p:nvPr>
            <p:ph type="sldImg" idx="3"/>
          </p:nvPr>
        </p:nvSpPr>
        <p:spPr>
          <a:xfrm>
            <a:off x="1152525" y="698500"/>
            <a:ext cx="4649788" cy="34893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33" name="Google Shape;233;p11:notes"/>
          <p:cNvSpPr txBox="1">
            <a:spLocks noGrp="1"/>
          </p:cNvSpPr>
          <p:nvPr>
            <p:ph type="body" idx="1"/>
          </p:nvPr>
        </p:nvSpPr>
        <p:spPr>
          <a:xfrm>
            <a:off x="927470" y="4421876"/>
            <a:ext cx="5099898" cy="4188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00" tIns="46450" rIns="92900" bIns="464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2:notes"/>
          <p:cNvSpPr txBox="1">
            <a:spLocks noGrp="1"/>
          </p:cNvSpPr>
          <p:nvPr>
            <p:ph type="hdr" idx="2"/>
          </p:nvPr>
        </p:nvSpPr>
        <p:spPr>
          <a:xfrm>
            <a:off x="0" y="1"/>
            <a:ext cx="3013684" cy="46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75" tIns="46625" rIns="93275" bIns="466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ENGG404 2015W</a:t>
            </a:r>
            <a:endParaRPr/>
          </a:p>
        </p:txBody>
      </p:sp>
      <p:sp>
        <p:nvSpPr>
          <p:cNvPr id="242" name="Google Shape;242;p12:notes"/>
          <p:cNvSpPr txBox="1">
            <a:spLocks noGrp="1"/>
          </p:cNvSpPr>
          <p:nvPr>
            <p:ph type="ftr" idx="11"/>
          </p:nvPr>
        </p:nvSpPr>
        <p:spPr>
          <a:xfrm>
            <a:off x="0" y="8843751"/>
            <a:ext cx="3013684" cy="46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75" tIns="46625" rIns="93275" bIns="466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30-March-2015</a:t>
            </a:r>
            <a:endParaRPr/>
          </a:p>
        </p:txBody>
      </p:sp>
      <p:sp>
        <p:nvSpPr>
          <p:cNvPr id="243" name="Google Shape;243;p12:notes"/>
          <p:cNvSpPr txBox="1">
            <a:spLocks noGrp="1"/>
          </p:cNvSpPr>
          <p:nvPr>
            <p:ph type="sldNum" idx="12"/>
          </p:nvPr>
        </p:nvSpPr>
        <p:spPr>
          <a:xfrm>
            <a:off x="3941155" y="8843751"/>
            <a:ext cx="3013684" cy="46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75" tIns="46625" rIns="93275" bIns="466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12</a:t>
            </a:fld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4" name="Google Shape;244;p12:notes"/>
          <p:cNvSpPr txBox="1"/>
          <p:nvPr/>
        </p:nvSpPr>
        <p:spPr>
          <a:xfrm>
            <a:off x="3941155" y="8843751"/>
            <a:ext cx="3013684" cy="46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75" tIns="46625" rIns="93275" bIns="4662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12</a:t>
            </a:fld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5" name="Google Shape;245;p12:notes"/>
          <p:cNvSpPr>
            <a:spLocks noGrp="1" noRot="1" noChangeAspect="1"/>
          </p:cNvSpPr>
          <p:nvPr>
            <p:ph type="sldImg" idx="3"/>
          </p:nvPr>
        </p:nvSpPr>
        <p:spPr>
          <a:xfrm>
            <a:off x="1152525" y="698500"/>
            <a:ext cx="4649788" cy="34893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46" name="Google Shape;246;p12:notes"/>
          <p:cNvSpPr txBox="1">
            <a:spLocks noGrp="1"/>
          </p:cNvSpPr>
          <p:nvPr>
            <p:ph type="body" idx="1"/>
          </p:nvPr>
        </p:nvSpPr>
        <p:spPr>
          <a:xfrm>
            <a:off x="927470" y="4421876"/>
            <a:ext cx="5099898" cy="4188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75" tIns="46625" rIns="93275" bIns="466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13:notes"/>
          <p:cNvSpPr txBox="1">
            <a:spLocks noGrp="1"/>
          </p:cNvSpPr>
          <p:nvPr>
            <p:ph type="hdr" idx="2"/>
          </p:nvPr>
        </p:nvSpPr>
        <p:spPr>
          <a:xfrm>
            <a:off x="0" y="1"/>
            <a:ext cx="3013684" cy="46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75" tIns="46625" rIns="93275" bIns="466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ENGG404 2015W</a:t>
            </a:r>
            <a:endParaRPr/>
          </a:p>
        </p:txBody>
      </p:sp>
      <p:sp>
        <p:nvSpPr>
          <p:cNvPr id="254" name="Google Shape;254;p13:notes"/>
          <p:cNvSpPr txBox="1">
            <a:spLocks noGrp="1"/>
          </p:cNvSpPr>
          <p:nvPr>
            <p:ph type="ftr" idx="11"/>
          </p:nvPr>
        </p:nvSpPr>
        <p:spPr>
          <a:xfrm>
            <a:off x="0" y="8843751"/>
            <a:ext cx="3013684" cy="46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75" tIns="46625" rIns="93275" bIns="466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30-March-2015</a:t>
            </a:r>
            <a:endParaRPr/>
          </a:p>
        </p:txBody>
      </p:sp>
      <p:sp>
        <p:nvSpPr>
          <p:cNvPr id="255" name="Google Shape;255;p13:notes"/>
          <p:cNvSpPr txBox="1">
            <a:spLocks noGrp="1"/>
          </p:cNvSpPr>
          <p:nvPr>
            <p:ph type="sldNum" idx="12"/>
          </p:nvPr>
        </p:nvSpPr>
        <p:spPr>
          <a:xfrm>
            <a:off x="3941155" y="8843751"/>
            <a:ext cx="3013684" cy="46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75" tIns="46625" rIns="93275" bIns="466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13</a:t>
            </a:fld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6" name="Google Shape;256;p13:notes"/>
          <p:cNvSpPr txBox="1"/>
          <p:nvPr/>
        </p:nvSpPr>
        <p:spPr>
          <a:xfrm>
            <a:off x="3939968" y="1"/>
            <a:ext cx="3013684" cy="46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7/10/2019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7" name="Google Shape;257;p13:notes"/>
          <p:cNvSpPr txBox="1"/>
          <p:nvPr/>
        </p:nvSpPr>
        <p:spPr>
          <a:xfrm>
            <a:off x="3939968" y="8843751"/>
            <a:ext cx="3013684" cy="463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13</a:t>
            </a:fld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8" name="Google Shape;258;p13:notes"/>
          <p:cNvSpPr>
            <a:spLocks noGrp="1" noRot="1" noChangeAspect="1"/>
          </p:cNvSpPr>
          <p:nvPr>
            <p:ph type="sldImg" idx="3"/>
          </p:nvPr>
        </p:nvSpPr>
        <p:spPr>
          <a:xfrm>
            <a:off x="1154113" y="696913"/>
            <a:ext cx="4654550" cy="34909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59" name="Google Shape;259;p13:notes"/>
          <p:cNvSpPr txBox="1">
            <a:spLocks noGrp="1"/>
          </p:cNvSpPr>
          <p:nvPr>
            <p:ph type="body" idx="1"/>
          </p:nvPr>
        </p:nvSpPr>
        <p:spPr>
          <a:xfrm>
            <a:off x="927470" y="4421876"/>
            <a:ext cx="5099898" cy="4192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5000" tIns="47500" rIns="95000" bIns="475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0" name="Google Shape;260;p13:notes"/>
          <p:cNvSpPr txBox="1"/>
          <p:nvPr/>
        </p:nvSpPr>
        <p:spPr>
          <a:xfrm>
            <a:off x="3941155" y="8843751"/>
            <a:ext cx="3013684" cy="46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5375" tIns="47675" rIns="95375" bIns="4767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13</a:t>
            </a:fld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14:notes"/>
          <p:cNvSpPr txBox="1">
            <a:spLocks noGrp="1"/>
          </p:cNvSpPr>
          <p:nvPr>
            <p:ph type="hdr" idx="2"/>
          </p:nvPr>
        </p:nvSpPr>
        <p:spPr>
          <a:xfrm>
            <a:off x="0" y="1"/>
            <a:ext cx="3013684" cy="46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75" tIns="46625" rIns="93275" bIns="466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ENGG404 2015W</a:t>
            </a:r>
            <a:endParaRPr/>
          </a:p>
        </p:txBody>
      </p:sp>
      <p:sp>
        <p:nvSpPr>
          <p:cNvPr id="268" name="Google Shape;268;p14:notes"/>
          <p:cNvSpPr txBox="1">
            <a:spLocks noGrp="1"/>
          </p:cNvSpPr>
          <p:nvPr>
            <p:ph type="ftr" idx="11"/>
          </p:nvPr>
        </p:nvSpPr>
        <p:spPr>
          <a:xfrm>
            <a:off x="0" y="8843751"/>
            <a:ext cx="3013684" cy="46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75" tIns="46625" rIns="93275" bIns="466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30-March-2015</a:t>
            </a:r>
            <a:endParaRPr/>
          </a:p>
        </p:txBody>
      </p:sp>
      <p:sp>
        <p:nvSpPr>
          <p:cNvPr id="269" name="Google Shape;269;p14:notes"/>
          <p:cNvSpPr txBox="1">
            <a:spLocks noGrp="1"/>
          </p:cNvSpPr>
          <p:nvPr>
            <p:ph type="sldNum" idx="12"/>
          </p:nvPr>
        </p:nvSpPr>
        <p:spPr>
          <a:xfrm>
            <a:off x="3941155" y="8843751"/>
            <a:ext cx="3013684" cy="46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75" tIns="46625" rIns="93275" bIns="466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14</a:t>
            </a:fld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70" name="Google Shape;270;p14:notes"/>
          <p:cNvSpPr txBox="1"/>
          <p:nvPr/>
        </p:nvSpPr>
        <p:spPr>
          <a:xfrm>
            <a:off x="3941155" y="8843751"/>
            <a:ext cx="3013684" cy="46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75" tIns="46625" rIns="93275" bIns="4662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14</a:t>
            </a:fld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71" name="Google Shape;271;p14:notes"/>
          <p:cNvSpPr>
            <a:spLocks noGrp="1" noRot="1" noChangeAspect="1"/>
          </p:cNvSpPr>
          <p:nvPr>
            <p:ph type="sldImg" idx="3"/>
          </p:nvPr>
        </p:nvSpPr>
        <p:spPr>
          <a:xfrm>
            <a:off x="1152525" y="698500"/>
            <a:ext cx="4649788" cy="34893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72" name="Google Shape;272;p14:notes"/>
          <p:cNvSpPr txBox="1">
            <a:spLocks noGrp="1"/>
          </p:cNvSpPr>
          <p:nvPr>
            <p:ph type="body" idx="1"/>
          </p:nvPr>
        </p:nvSpPr>
        <p:spPr>
          <a:xfrm>
            <a:off x="927470" y="4421876"/>
            <a:ext cx="5099898" cy="4188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75" tIns="46625" rIns="93275" bIns="466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7:notes"/>
          <p:cNvSpPr txBox="1">
            <a:spLocks noGrp="1"/>
          </p:cNvSpPr>
          <p:nvPr>
            <p:ph type="hdr" idx="2"/>
          </p:nvPr>
        </p:nvSpPr>
        <p:spPr>
          <a:xfrm>
            <a:off x="0" y="1"/>
            <a:ext cx="3013684" cy="46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75" tIns="46625" rIns="93275" bIns="466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ENGG404 2015W</a:t>
            </a:r>
            <a:endParaRPr/>
          </a:p>
        </p:txBody>
      </p:sp>
      <p:sp>
        <p:nvSpPr>
          <p:cNvPr id="313" name="Google Shape;313;p17:notes"/>
          <p:cNvSpPr txBox="1">
            <a:spLocks noGrp="1"/>
          </p:cNvSpPr>
          <p:nvPr>
            <p:ph type="ftr" idx="11"/>
          </p:nvPr>
        </p:nvSpPr>
        <p:spPr>
          <a:xfrm>
            <a:off x="0" y="8843751"/>
            <a:ext cx="3013684" cy="46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75" tIns="46625" rIns="93275" bIns="466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30-March-2015</a:t>
            </a:r>
            <a:endParaRPr/>
          </a:p>
        </p:txBody>
      </p:sp>
      <p:sp>
        <p:nvSpPr>
          <p:cNvPr id="314" name="Google Shape;314;p17:notes"/>
          <p:cNvSpPr txBox="1">
            <a:spLocks noGrp="1"/>
          </p:cNvSpPr>
          <p:nvPr>
            <p:ph type="sldNum" idx="12"/>
          </p:nvPr>
        </p:nvSpPr>
        <p:spPr>
          <a:xfrm>
            <a:off x="3941155" y="8843751"/>
            <a:ext cx="3013684" cy="46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75" tIns="46625" rIns="93275" bIns="466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15</a:t>
            </a:fld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5" name="Google Shape;315;p17:notes"/>
          <p:cNvSpPr txBox="1"/>
          <p:nvPr/>
        </p:nvSpPr>
        <p:spPr>
          <a:xfrm>
            <a:off x="3941155" y="8843751"/>
            <a:ext cx="3013684" cy="46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75" tIns="46625" rIns="93275" bIns="4662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15</a:t>
            </a:fld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6" name="Google Shape;316;p17:notes"/>
          <p:cNvSpPr>
            <a:spLocks noGrp="1" noRot="1" noChangeAspect="1"/>
          </p:cNvSpPr>
          <p:nvPr>
            <p:ph type="sldImg" idx="3"/>
          </p:nvPr>
        </p:nvSpPr>
        <p:spPr>
          <a:xfrm>
            <a:off x="1152525" y="698500"/>
            <a:ext cx="4649788" cy="34893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17" name="Google Shape;317;p17:notes"/>
          <p:cNvSpPr txBox="1">
            <a:spLocks noGrp="1"/>
          </p:cNvSpPr>
          <p:nvPr>
            <p:ph type="body" idx="1"/>
          </p:nvPr>
        </p:nvSpPr>
        <p:spPr>
          <a:xfrm>
            <a:off x="927470" y="4421876"/>
            <a:ext cx="5099898" cy="4188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75" tIns="46625" rIns="93275" bIns="466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:notes"/>
          <p:cNvSpPr txBox="1">
            <a:spLocks noGrp="1"/>
          </p:cNvSpPr>
          <p:nvPr>
            <p:ph type="hdr" idx="2"/>
          </p:nvPr>
        </p:nvSpPr>
        <p:spPr>
          <a:xfrm>
            <a:off x="0" y="1"/>
            <a:ext cx="3013684" cy="46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75" tIns="46625" rIns="93275" bIns="466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ENGG404 2015W</a:t>
            </a:r>
            <a:endParaRPr/>
          </a:p>
        </p:txBody>
      </p:sp>
      <p:sp>
        <p:nvSpPr>
          <p:cNvPr id="122" name="Google Shape;122;p2:notes"/>
          <p:cNvSpPr txBox="1">
            <a:spLocks noGrp="1"/>
          </p:cNvSpPr>
          <p:nvPr>
            <p:ph type="ftr" idx="11"/>
          </p:nvPr>
        </p:nvSpPr>
        <p:spPr>
          <a:xfrm>
            <a:off x="0" y="8843751"/>
            <a:ext cx="3013684" cy="46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75" tIns="46625" rIns="93275" bIns="466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30-March-2015</a:t>
            </a:r>
            <a:endParaRPr/>
          </a:p>
        </p:txBody>
      </p:sp>
      <p:sp>
        <p:nvSpPr>
          <p:cNvPr id="123" name="Google Shape;123;p2:notes"/>
          <p:cNvSpPr txBox="1">
            <a:spLocks noGrp="1"/>
          </p:cNvSpPr>
          <p:nvPr>
            <p:ph type="sldNum" idx="12"/>
          </p:nvPr>
        </p:nvSpPr>
        <p:spPr>
          <a:xfrm>
            <a:off x="3941155" y="8843751"/>
            <a:ext cx="3013684" cy="46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75" tIns="46625" rIns="93275" bIns="466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fld>
            <a:endParaRPr sz="1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4" name="Google Shape;124;p2:notes"/>
          <p:cNvSpPr txBox="1"/>
          <p:nvPr/>
        </p:nvSpPr>
        <p:spPr>
          <a:xfrm>
            <a:off x="3941155" y="8843751"/>
            <a:ext cx="3013684" cy="46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75" tIns="46625" rIns="93275" bIns="4662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fld>
            <a:endParaRPr sz="1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5" name="Google Shape;125;p2:notes"/>
          <p:cNvSpPr>
            <a:spLocks noGrp="1" noRot="1" noChangeAspect="1"/>
          </p:cNvSpPr>
          <p:nvPr>
            <p:ph type="sldImg" idx="3"/>
          </p:nvPr>
        </p:nvSpPr>
        <p:spPr>
          <a:xfrm>
            <a:off x="1152525" y="698500"/>
            <a:ext cx="4649788" cy="34893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26" name="Google Shape;126;p2:notes"/>
          <p:cNvSpPr txBox="1">
            <a:spLocks noGrp="1"/>
          </p:cNvSpPr>
          <p:nvPr>
            <p:ph type="body" idx="1"/>
          </p:nvPr>
        </p:nvSpPr>
        <p:spPr>
          <a:xfrm>
            <a:off x="927470" y="4421876"/>
            <a:ext cx="5099898" cy="4188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75" tIns="46625" rIns="93275" bIns="466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:notes"/>
          <p:cNvSpPr txBox="1">
            <a:spLocks noGrp="1"/>
          </p:cNvSpPr>
          <p:nvPr>
            <p:ph type="body" idx="1"/>
          </p:nvPr>
        </p:nvSpPr>
        <p:spPr>
          <a:xfrm>
            <a:off x="927470" y="4421876"/>
            <a:ext cx="5099898" cy="4188138"/>
          </a:xfrm>
          <a:prstGeom prst="rect">
            <a:avLst/>
          </a:prstGeom>
        </p:spPr>
        <p:txBody>
          <a:bodyPr spcFirstLastPara="1" wrap="square" lIns="93275" tIns="46625" rIns="93275" bIns="466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52525" y="698500"/>
            <a:ext cx="4649788" cy="34893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4:notes"/>
          <p:cNvSpPr txBox="1">
            <a:spLocks noGrp="1"/>
          </p:cNvSpPr>
          <p:nvPr>
            <p:ph type="hdr" idx="2"/>
          </p:nvPr>
        </p:nvSpPr>
        <p:spPr>
          <a:xfrm>
            <a:off x="0" y="1"/>
            <a:ext cx="3013684" cy="46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75" tIns="46625" rIns="93275" bIns="466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ENGG404 2015W</a:t>
            </a:r>
            <a:endParaRPr/>
          </a:p>
        </p:txBody>
      </p:sp>
      <p:sp>
        <p:nvSpPr>
          <p:cNvPr id="144" name="Google Shape;144;p4:notes"/>
          <p:cNvSpPr txBox="1">
            <a:spLocks noGrp="1"/>
          </p:cNvSpPr>
          <p:nvPr>
            <p:ph type="ftr" idx="11"/>
          </p:nvPr>
        </p:nvSpPr>
        <p:spPr>
          <a:xfrm>
            <a:off x="0" y="8843751"/>
            <a:ext cx="3013684" cy="46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75" tIns="46625" rIns="93275" bIns="466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30-March-2015</a:t>
            </a:r>
            <a:endParaRPr/>
          </a:p>
        </p:txBody>
      </p:sp>
      <p:sp>
        <p:nvSpPr>
          <p:cNvPr id="145" name="Google Shape;145;p4:notes"/>
          <p:cNvSpPr txBox="1">
            <a:spLocks noGrp="1"/>
          </p:cNvSpPr>
          <p:nvPr>
            <p:ph type="sldNum" idx="12"/>
          </p:nvPr>
        </p:nvSpPr>
        <p:spPr>
          <a:xfrm>
            <a:off x="3941155" y="8843751"/>
            <a:ext cx="3013684" cy="46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75" tIns="46625" rIns="93275" bIns="466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</a:t>
            </a:fld>
            <a:endParaRPr sz="1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6" name="Google Shape;146;p4:notes"/>
          <p:cNvSpPr txBox="1"/>
          <p:nvPr/>
        </p:nvSpPr>
        <p:spPr>
          <a:xfrm>
            <a:off x="3941155" y="8843751"/>
            <a:ext cx="3013684" cy="46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00" tIns="46450" rIns="92900" bIns="4645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</a:t>
            </a:fld>
            <a:endParaRPr sz="1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7" name="Google Shape;147;p4:notes"/>
          <p:cNvSpPr>
            <a:spLocks noGrp="1" noRot="1" noChangeAspect="1"/>
          </p:cNvSpPr>
          <p:nvPr>
            <p:ph type="sldImg" idx="3"/>
          </p:nvPr>
        </p:nvSpPr>
        <p:spPr>
          <a:xfrm>
            <a:off x="1152525" y="698500"/>
            <a:ext cx="4649788" cy="34893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8" name="Google Shape;148;p4:notes"/>
          <p:cNvSpPr txBox="1">
            <a:spLocks noGrp="1"/>
          </p:cNvSpPr>
          <p:nvPr>
            <p:ph type="body" idx="1"/>
          </p:nvPr>
        </p:nvSpPr>
        <p:spPr>
          <a:xfrm>
            <a:off x="927470" y="4421876"/>
            <a:ext cx="5099898" cy="4188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00" tIns="46450" rIns="92900" bIns="4645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5:notes"/>
          <p:cNvSpPr txBox="1">
            <a:spLocks noGrp="1"/>
          </p:cNvSpPr>
          <p:nvPr>
            <p:ph type="hdr" idx="2"/>
          </p:nvPr>
        </p:nvSpPr>
        <p:spPr>
          <a:xfrm>
            <a:off x="0" y="1"/>
            <a:ext cx="3013684" cy="46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75" tIns="46625" rIns="93275" bIns="466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ENGG404 2015W</a:t>
            </a:r>
            <a:endParaRPr/>
          </a:p>
        </p:txBody>
      </p:sp>
      <p:sp>
        <p:nvSpPr>
          <p:cNvPr id="158" name="Google Shape;158;p5:notes"/>
          <p:cNvSpPr txBox="1">
            <a:spLocks noGrp="1"/>
          </p:cNvSpPr>
          <p:nvPr>
            <p:ph type="ftr" idx="11"/>
          </p:nvPr>
        </p:nvSpPr>
        <p:spPr>
          <a:xfrm>
            <a:off x="0" y="8843751"/>
            <a:ext cx="3013684" cy="46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75" tIns="46625" rIns="93275" bIns="466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30-March-2015</a:t>
            </a:r>
            <a:endParaRPr/>
          </a:p>
        </p:txBody>
      </p:sp>
      <p:sp>
        <p:nvSpPr>
          <p:cNvPr id="159" name="Google Shape;159;p5:notes"/>
          <p:cNvSpPr txBox="1">
            <a:spLocks noGrp="1"/>
          </p:cNvSpPr>
          <p:nvPr>
            <p:ph type="sldNum" idx="12"/>
          </p:nvPr>
        </p:nvSpPr>
        <p:spPr>
          <a:xfrm>
            <a:off x="3941155" y="8843751"/>
            <a:ext cx="3013684" cy="46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75" tIns="46625" rIns="93275" bIns="466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</a:t>
            </a:fld>
            <a:endParaRPr sz="1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0" name="Google Shape;160;p5:notes"/>
          <p:cNvSpPr txBox="1"/>
          <p:nvPr/>
        </p:nvSpPr>
        <p:spPr>
          <a:xfrm>
            <a:off x="3941155" y="8843751"/>
            <a:ext cx="3013684" cy="46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00" tIns="46450" rIns="92900" bIns="4645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</a:t>
            </a:fld>
            <a:endParaRPr sz="1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1" name="Google Shape;161;p5:notes"/>
          <p:cNvSpPr>
            <a:spLocks noGrp="1" noRot="1" noChangeAspect="1"/>
          </p:cNvSpPr>
          <p:nvPr>
            <p:ph type="sldImg" idx="3"/>
          </p:nvPr>
        </p:nvSpPr>
        <p:spPr>
          <a:xfrm>
            <a:off x="1152525" y="698500"/>
            <a:ext cx="4649788" cy="34893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62" name="Google Shape;162;p5:notes"/>
          <p:cNvSpPr txBox="1">
            <a:spLocks noGrp="1"/>
          </p:cNvSpPr>
          <p:nvPr>
            <p:ph type="body" idx="1"/>
          </p:nvPr>
        </p:nvSpPr>
        <p:spPr>
          <a:xfrm>
            <a:off x="927470" y="4421876"/>
            <a:ext cx="5099898" cy="4188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00" tIns="46450" rIns="92900" bIns="4645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6:notes"/>
          <p:cNvSpPr txBox="1">
            <a:spLocks noGrp="1"/>
          </p:cNvSpPr>
          <p:nvPr>
            <p:ph type="body" idx="1"/>
          </p:nvPr>
        </p:nvSpPr>
        <p:spPr>
          <a:xfrm>
            <a:off x="927470" y="4421876"/>
            <a:ext cx="5099898" cy="4188138"/>
          </a:xfrm>
          <a:prstGeom prst="rect">
            <a:avLst/>
          </a:prstGeom>
        </p:spPr>
        <p:txBody>
          <a:bodyPr spcFirstLastPara="1" wrap="square" lIns="93275" tIns="46625" rIns="93275" bIns="466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52525" y="698500"/>
            <a:ext cx="4649788" cy="34893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7:notes"/>
          <p:cNvSpPr txBox="1">
            <a:spLocks noGrp="1"/>
          </p:cNvSpPr>
          <p:nvPr>
            <p:ph type="body" idx="1"/>
          </p:nvPr>
        </p:nvSpPr>
        <p:spPr>
          <a:xfrm>
            <a:off x="927470" y="4421876"/>
            <a:ext cx="5099898" cy="4188138"/>
          </a:xfrm>
          <a:prstGeom prst="rect">
            <a:avLst/>
          </a:prstGeom>
        </p:spPr>
        <p:txBody>
          <a:bodyPr spcFirstLastPara="1" wrap="square" lIns="93275" tIns="46625" rIns="93275" bIns="466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52525" y="698500"/>
            <a:ext cx="4649788" cy="34893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8:notes"/>
          <p:cNvSpPr txBox="1">
            <a:spLocks noGrp="1"/>
          </p:cNvSpPr>
          <p:nvPr>
            <p:ph type="hdr" idx="2"/>
          </p:nvPr>
        </p:nvSpPr>
        <p:spPr>
          <a:xfrm>
            <a:off x="0" y="1"/>
            <a:ext cx="3013684" cy="46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75" tIns="46625" rIns="93275" bIns="466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ENGG404 2015W</a:t>
            </a:r>
            <a:endParaRPr/>
          </a:p>
        </p:txBody>
      </p:sp>
      <p:sp>
        <p:nvSpPr>
          <p:cNvPr id="186" name="Google Shape;186;p8:notes"/>
          <p:cNvSpPr txBox="1">
            <a:spLocks noGrp="1"/>
          </p:cNvSpPr>
          <p:nvPr>
            <p:ph type="ftr" idx="11"/>
          </p:nvPr>
        </p:nvSpPr>
        <p:spPr>
          <a:xfrm>
            <a:off x="0" y="8843751"/>
            <a:ext cx="3013684" cy="46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75" tIns="46625" rIns="93275" bIns="466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30-March-2015</a:t>
            </a:r>
            <a:endParaRPr/>
          </a:p>
        </p:txBody>
      </p:sp>
      <p:sp>
        <p:nvSpPr>
          <p:cNvPr id="187" name="Google Shape;187;p8:notes"/>
          <p:cNvSpPr txBox="1">
            <a:spLocks noGrp="1"/>
          </p:cNvSpPr>
          <p:nvPr>
            <p:ph type="sldNum" idx="12"/>
          </p:nvPr>
        </p:nvSpPr>
        <p:spPr>
          <a:xfrm>
            <a:off x="3941155" y="8843751"/>
            <a:ext cx="3013684" cy="46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75" tIns="46625" rIns="93275" bIns="466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8</a:t>
            </a:fld>
            <a:endParaRPr sz="1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8" name="Google Shape;188;p8:notes"/>
          <p:cNvSpPr txBox="1"/>
          <p:nvPr/>
        </p:nvSpPr>
        <p:spPr>
          <a:xfrm>
            <a:off x="3941155" y="8843751"/>
            <a:ext cx="3013684" cy="46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75" tIns="46625" rIns="93275" bIns="4662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8</a:t>
            </a:fld>
            <a:endParaRPr sz="1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9" name="Google Shape;189;p8:notes"/>
          <p:cNvSpPr>
            <a:spLocks noGrp="1" noRot="1" noChangeAspect="1"/>
          </p:cNvSpPr>
          <p:nvPr>
            <p:ph type="sldImg" idx="3"/>
          </p:nvPr>
        </p:nvSpPr>
        <p:spPr>
          <a:xfrm>
            <a:off x="1152525" y="698500"/>
            <a:ext cx="4649788" cy="34893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90" name="Google Shape;190;p8:notes"/>
          <p:cNvSpPr txBox="1">
            <a:spLocks noGrp="1"/>
          </p:cNvSpPr>
          <p:nvPr>
            <p:ph type="body" idx="1"/>
          </p:nvPr>
        </p:nvSpPr>
        <p:spPr>
          <a:xfrm>
            <a:off x="289390" y="4421876"/>
            <a:ext cx="6376059" cy="4188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t" anchorCtr="0">
            <a:noAutofit/>
          </a:bodyPr>
          <a:lstStyle/>
          <a:p>
            <a:pPr marL="0" lvl="0" indent="0" algn="l" rtl="0">
              <a:spcBef>
                <a:spcPts val="420"/>
              </a:spcBef>
              <a:spcAft>
                <a:spcPts val="0"/>
              </a:spcAft>
              <a:buNone/>
            </a:pPr>
            <a:endParaRPr sz="1400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9:notes"/>
          <p:cNvSpPr txBox="1">
            <a:spLocks noGrp="1"/>
          </p:cNvSpPr>
          <p:nvPr>
            <p:ph type="hdr" idx="2"/>
          </p:nvPr>
        </p:nvSpPr>
        <p:spPr>
          <a:xfrm>
            <a:off x="0" y="1"/>
            <a:ext cx="3013684" cy="46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75" tIns="46625" rIns="93275" bIns="466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ENGG404 2015W</a:t>
            </a:r>
            <a:endParaRPr/>
          </a:p>
        </p:txBody>
      </p:sp>
      <p:sp>
        <p:nvSpPr>
          <p:cNvPr id="198" name="Google Shape;198;p9:notes"/>
          <p:cNvSpPr txBox="1">
            <a:spLocks noGrp="1"/>
          </p:cNvSpPr>
          <p:nvPr>
            <p:ph type="ftr" idx="11"/>
          </p:nvPr>
        </p:nvSpPr>
        <p:spPr>
          <a:xfrm>
            <a:off x="0" y="8843751"/>
            <a:ext cx="3013684" cy="46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75" tIns="46625" rIns="93275" bIns="466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30-March-2015</a:t>
            </a:r>
            <a:endParaRPr/>
          </a:p>
        </p:txBody>
      </p:sp>
      <p:sp>
        <p:nvSpPr>
          <p:cNvPr id="199" name="Google Shape;199;p9:notes"/>
          <p:cNvSpPr txBox="1">
            <a:spLocks noGrp="1"/>
          </p:cNvSpPr>
          <p:nvPr>
            <p:ph type="sldNum" idx="12"/>
          </p:nvPr>
        </p:nvSpPr>
        <p:spPr>
          <a:xfrm>
            <a:off x="3941155" y="8843751"/>
            <a:ext cx="3013684" cy="46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75" tIns="46625" rIns="93275" bIns="466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9</a:t>
            </a:fld>
            <a:endParaRPr sz="1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0" name="Google Shape;200;p9:notes"/>
          <p:cNvSpPr txBox="1"/>
          <p:nvPr/>
        </p:nvSpPr>
        <p:spPr>
          <a:xfrm>
            <a:off x="3941155" y="8843751"/>
            <a:ext cx="3013684" cy="46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75" tIns="46625" rIns="93275" bIns="4662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9</a:t>
            </a:fld>
            <a:endParaRPr sz="1200" b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1" name="Google Shape;201;p9:notes"/>
          <p:cNvSpPr>
            <a:spLocks noGrp="1" noRot="1" noChangeAspect="1"/>
          </p:cNvSpPr>
          <p:nvPr>
            <p:ph type="sldImg" idx="3"/>
          </p:nvPr>
        </p:nvSpPr>
        <p:spPr>
          <a:xfrm>
            <a:off x="1152525" y="698500"/>
            <a:ext cx="4649788" cy="34893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2" name="Google Shape;202;p9:notes"/>
          <p:cNvSpPr txBox="1">
            <a:spLocks noGrp="1"/>
          </p:cNvSpPr>
          <p:nvPr>
            <p:ph type="body" idx="1"/>
          </p:nvPr>
        </p:nvSpPr>
        <p:spPr>
          <a:xfrm>
            <a:off x="520665" y="4421876"/>
            <a:ext cx="5970439" cy="4188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t" anchorCtr="0">
            <a:noAutofit/>
          </a:bodyPr>
          <a:lstStyle/>
          <a:p>
            <a:pPr marL="0" lvl="0" indent="0" algn="l" rtl="0">
              <a:spcBef>
                <a:spcPts val="420"/>
              </a:spcBef>
              <a:spcAft>
                <a:spcPts val="0"/>
              </a:spcAft>
              <a:buNone/>
            </a:pPr>
            <a:endParaRPr sz="1400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9"/>
          <p:cNvSpPr txBox="1">
            <a:spLocks noGrp="1"/>
          </p:cNvSpPr>
          <p:nvPr>
            <p:ph type="dt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9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19"/>
          <p:cNvSpPr txBox="1">
            <a:spLocks noGrp="1"/>
          </p:cNvSpPr>
          <p:nvPr>
            <p:ph type="sldNum" idx="12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8"/>
          <p:cNvSpPr txBox="1"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8"/>
          <p:cNvSpPr txBox="1">
            <a:spLocks noGrp="1"/>
          </p:cNvSpPr>
          <p:nvPr>
            <p:ph type="body" idx="1"/>
          </p:nvPr>
        </p:nvSpPr>
        <p:spPr>
          <a:xfrm rot="5400000">
            <a:off x="2514600" y="152400"/>
            <a:ext cx="4114800" cy="77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02895" algn="l">
              <a:spcBef>
                <a:spcPts val="360"/>
              </a:spcBef>
              <a:spcAft>
                <a:spcPts val="0"/>
              </a:spcAft>
              <a:buSzPts val="1170"/>
              <a:buChar char="❖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02895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70"/>
              <a:buChar char="•"/>
              <a:defRPr/>
            </a:lvl5pPr>
            <a:lvl6pPr marL="2743200" lvl="5" indent="-302895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70"/>
              <a:buChar char="•"/>
              <a:defRPr/>
            </a:lvl6pPr>
            <a:lvl7pPr marL="3200400" lvl="6" indent="-302895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70"/>
              <a:buChar char="•"/>
              <a:defRPr/>
            </a:lvl7pPr>
            <a:lvl8pPr marL="3657600" lvl="7" indent="-302895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70"/>
              <a:buChar char="•"/>
              <a:defRPr/>
            </a:lvl8pPr>
            <a:lvl9pPr marL="4114800" lvl="8" indent="-302895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7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28"/>
          <p:cNvSpPr txBox="1">
            <a:spLocks noGrp="1"/>
          </p:cNvSpPr>
          <p:nvPr>
            <p:ph type="dt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8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8"/>
          <p:cNvSpPr txBox="1">
            <a:spLocks noGrp="1"/>
          </p:cNvSpPr>
          <p:nvPr>
            <p:ph type="sldNum" idx="12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9"/>
          <p:cNvSpPr txBox="1">
            <a:spLocks noGrp="1"/>
          </p:cNvSpPr>
          <p:nvPr>
            <p:ph type="title"/>
          </p:nvPr>
        </p:nvSpPr>
        <p:spPr>
          <a:xfrm rot="5400000">
            <a:off x="4743450" y="2381250"/>
            <a:ext cx="5486400" cy="19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9"/>
          <p:cNvSpPr txBox="1">
            <a:spLocks noGrp="1"/>
          </p:cNvSpPr>
          <p:nvPr>
            <p:ph type="body" idx="1"/>
          </p:nvPr>
        </p:nvSpPr>
        <p:spPr>
          <a:xfrm rot="5400000">
            <a:off x="781050" y="514350"/>
            <a:ext cx="5486400" cy="56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02895" algn="l">
              <a:spcBef>
                <a:spcPts val="360"/>
              </a:spcBef>
              <a:spcAft>
                <a:spcPts val="0"/>
              </a:spcAft>
              <a:buSzPts val="1170"/>
              <a:buChar char="❖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02895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70"/>
              <a:buChar char="•"/>
              <a:defRPr/>
            </a:lvl5pPr>
            <a:lvl6pPr marL="2743200" lvl="5" indent="-302895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70"/>
              <a:buChar char="•"/>
              <a:defRPr/>
            </a:lvl6pPr>
            <a:lvl7pPr marL="3200400" lvl="6" indent="-302895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70"/>
              <a:buChar char="•"/>
              <a:defRPr/>
            </a:lvl7pPr>
            <a:lvl8pPr marL="3657600" lvl="7" indent="-302895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70"/>
              <a:buChar char="•"/>
              <a:defRPr/>
            </a:lvl8pPr>
            <a:lvl9pPr marL="4114800" lvl="8" indent="-302895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7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29"/>
          <p:cNvSpPr txBox="1">
            <a:spLocks noGrp="1"/>
          </p:cNvSpPr>
          <p:nvPr>
            <p:ph type="dt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9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9"/>
          <p:cNvSpPr txBox="1">
            <a:spLocks noGrp="1"/>
          </p:cNvSpPr>
          <p:nvPr>
            <p:ph type="sldNum" idx="12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able" type="tbl">
  <p:cSld name="TABLE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30"/>
          <p:cNvSpPr txBox="1"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30"/>
          <p:cNvSpPr txBox="1">
            <a:spLocks noGrp="1"/>
          </p:cNvSpPr>
          <p:nvPr>
            <p:ph type="dt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30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30"/>
          <p:cNvSpPr txBox="1">
            <a:spLocks noGrp="1"/>
          </p:cNvSpPr>
          <p:nvPr>
            <p:ph type="sldNum" idx="12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20"/>
          <p:cNvSpPr txBox="1">
            <a:spLocks noGrp="1"/>
          </p:cNvSpPr>
          <p:nvPr>
            <p:ph type="ctrTitle"/>
          </p:nvPr>
        </p:nvSpPr>
        <p:spPr>
          <a:xfrm>
            <a:off x="381000" y="1524000"/>
            <a:ext cx="7239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0"/>
          <p:cNvSpPr txBox="1">
            <a:spLocks noGrp="1"/>
          </p:cNvSpPr>
          <p:nvPr>
            <p:ph type="subTitle" idx="1"/>
          </p:nvPr>
        </p:nvSpPr>
        <p:spPr>
          <a:xfrm>
            <a:off x="914400" y="35814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SzPts val="2080"/>
              <a:buFont typeface="Noto Sans Symbols"/>
              <a:buNone/>
              <a:defRPr/>
            </a:lvl1pPr>
            <a:lvl2pPr lvl="1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lvl="2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lvl="4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70"/>
              <a:buChar char="•"/>
              <a:defRPr/>
            </a:lvl5pPr>
            <a:lvl6pPr lvl="5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70"/>
              <a:buChar char="•"/>
              <a:defRPr/>
            </a:lvl6pPr>
            <a:lvl7pPr lvl="6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70"/>
              <a:buChar char="•"/>
              <a:defRPr/>
            </a:lvl7pPr>
            <a:lvl8pPr lvl="7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70"/>
              <a:buChar char="•"/>
              <a:defRPr/>
            </a:lvl8pPr>
            <a:lvl9pPr lvl="8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7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20"/>
          <p:cNvSpPr txBox="1">
            <a:spLocks noGrp="1"/>
          </p:cNvSpPr>
          <p:nvPr>
            <p:ph type="dt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0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20"/>
          <p:cNvSpPr txBox="1">
            <a:spLocks noGrp="1"/>
          </p:cNvSpPr>
          <p:nvPr>
            <p:ph type="sldNum" idx="12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1"/>
          <p:cNvSpPr txBox="1"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1"/>
          <p:cNvSpPr txBox="1">
            <a:spLocks noGrp="1"/>
          </p:cNvSpPr>
          <p:nvPr>
            <p:ph type="body" idx="1"/>
          </p:nvPr>
        </p:nvSpPr>
        <p:spPr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02895" algn="l">
              <a:spcBef>
                <a:spcPts val="360"/>
              </a:spcBef>
              <a:spcAft>
                <a:spcPts val="0"/>
              </a:spcAft>
              <a:buSzPts val="1170"/>
              <a:buChar char="❖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02895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70"/>
              <a:buChar char="•"/>
              <a:defRPr/>
            </a:lvl5pPr>
            <a:lvl6pPr marL="2743200" lvl="5" indent="-302895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70"/>
              <a:buChar char="•"/>
              <a:defRPr/>
            </a:lvl6pPr>
            <a:lvl7pPr marL="3200400" lvl="6" indent="-302895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70"/>
              <a:buChar char="•"/>
              <a:defRPr/>
            </a:lvl7pPr>
            <a:lvl8pPr marL="3657600" lvl="7" indent="-302895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70"/>
              <a:buChar char="•"/>
              <a:defRPr/>
            </a:lvl8pPr>
            <a:lvl9pPr marL="4114800" lvl="8" indent="-302895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70"/>
              <a:buChar char="•"/>
              <a:defRPr/>
            </a:lvl9pPr>
          </a:lstStyle>
          <a:p>
            <a:endParaRPr/>
          </a:p>
        </p:txBody>
      </p:sp>
      <p:sp>
        <p:nvSpPr>
          <p:cNvPr id="28" name="Google Shape;28;p21"/>
          <p:cNvSpPr txBox="1">
            <a:spLocks noGrp="1"/>
          </p:cNvSpPr>
          <p:nvPr>
            <p:ph type="dt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1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21"/>
          <p:cNvSpPr txBox="1">
            <a:spLocks noGrp="1"/>
          </p:cNvSpPr>
          <p:nvPr>
            <p:ph type="sldNum" idx="12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2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cap="none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22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SzPts val="1300"/>
              <a:buNone/>
              <a:defRPr sz="2000"/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None/>
              <a:defRPr sz="1800"/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None/>
              <a:defRPr sz="1600"/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 sz="1400"/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910"/>
              <a:buFont typeface="Times New Roman"/>
              <a:buNone/>
              <a:defRPr sz="1400"/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910"/>
              <a:buFont typeface="Times New Roman"/>
              <a:buNone/>
              <a:defRPr sz="1400"/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910"/>
              <a:buFont typeface="Times New Roman"/>
              <a:buNone/>
              <a:defRPr sz="1400"/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910"/>
              <a:buFont typeface="Times New Roman"/>
              <a:buNone/>
              <a:defRPr sz="1400"/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910"/>
              <a:buFont typeface="Times New Roman"/>
              <a:buNone/>
              <a:defRPr sz="1400"/>
            </a:lvl9pPr>
          </a:lstStyle>
          <a:p>
            <a:endParaRPr/>
          </a:p>
        </p:txBody>
      </p:sp>
      <p:sp>
        <p:nvSpPr>
          <p:cNvPr id="34" name="Google Shape;34;p22"/>
          <p:cNvSpPr txBox="1">
            <a:spLocks noGrp="1"/>
          </p:cNvSpPr>
          <p:nvPr>
            <p:ph type="dt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2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22"/>
          <p:cNvSpPr txBox="1">
            <a:spLocks noGrp="1"/>
          </p:cNvSpPr>
          <p:nvPr>
            <p:ph type="sldNum" idx="12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3"/>
          <p:cNvSpPr txBox="1"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3"/>
          <p:cNvSpPr txBox="1">
            <a:spLocks noGrp="1"/>
          </p:cNvSpPr>
          <p:nvPr>
            <p:ph type="body" idx="1"/>
          </p:nvPr>
        </p:nvSpPr>
        <p:spPr>
          <a:xfrm>
            <a:off x="685800" y="1981200"/>
            <a:ext cx="38100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4170" algn="l">
              <a:spcBef>
                <a:spcPts val="560"/>
              </a:spcBef>
              <a:spcAft>
                <a:spcPts val="0"/>
              </a:spcAft>
              <a:buSzPts val="1820"/>
              <a:buChar char="❖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–"/>
              <a:defRPr sz="1800"/>
            </a:lvl4pPr>
            <a:lvl5pPr marL="2286000" lvl="4" indent="-302895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70"/>
              <a:buFont typeface="Times New Roman"/>
              <a:buChar char="•"/>
              <a:defRPr sz="1800"/>
            </a:lvl5pPr>
            <a:lvl6pPr marL="2743200" lvl="5" indent="-302895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70"/>
              <a:buFont typeface="Times New Roman"/>
              <a:buChar char="•"/>
              <a:defRPr sz="1800"/>
            </a:lvl6pPr>
            <a:lvl7pPr marL="3200400" lvl="6" indent="-302895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70"/>
              <a:buFont typeface="Times New Roman"/>
              <a:buChar char="•"/>
              <a:defRPr sz="1800"/>
            </a:lvl7pPr>
            <a:lvl8pPr marL="3657600" lvl="7" indent="-302895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70"/>
              <a:buFont typeface="Times New Roman"/>
              <a:buChar char="•"/>
              <a:defRPr sz="1800"/>
            </a:lvl8pPr>
            <a:lvl9pPr marL="4114800" lvl="8" indent="-302895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70"/>
              <a:buFont typeface="Times New Roman"/>
              <a:buChar char="•"/>
              <a:defRPr sz="1800"/>
            </a:lvl9pPr>
          </a:lstStyle>
          <a:p>
            <a:endParaRPr/>
          </a:p>
        </p:txBody>
      </p:sp>
      <p:sp>
        <p:nvSpPr>
          <p:cNvPr id="40" name="Google Shape;40;p23"/>
          <p:cNvSpPr txBox="1">
            <a:spLocks noGrp="1"/>
          </p:cNvSpPr>
          <p:nvPr>
            <p:ph type="body" idx="2"/>
          </p:nvPr>
        </p:nvSpPr>
        <p:spPr>
          <a:xfrm>
            <a:off x="4648200" y="1981200"/>
            <a:ext cx="38100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4170" algn="l">
              <a:spcBef>
                <a:spcPts val="560"/>
              </a:spcBef>
              <a:spcAft>
                <a:spcPts val="0"/>
              </a:spcAft>
              <a:buSzPts val="1820"/>
              <a:buChar char="❖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–"/>
              <a:defRPr sz="1800"/>
            </a:lvl4pPr>
            <a:lvl5pPr marL="2286000" lvl="4" indent="-302895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70"/>
              <a:buFont typeface="Times New Roman"/>
              <a:buChar char="•"/>
              <a:defRPr sz="1800"/>
            </a:lvl5pPr>
            <a:lvl6pPr marL="2743200" lvl="5" indent="-302895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70"/>
              <a:buFont typeface="Times New Roman"/>
              <a:buChar char="•"/>
              <a:defRPr sz="1800"/>
            </a:lvl6pPr>
            <a:lvl7pPr marL="3200400" lvl="6" indent="-302895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70"/>
              <a:buFont typeface="Times New Roman"/>
              <a:buChar char="•"/>
              <a:defRPr sz="1800"/>
            </a:lvl7pPr>
            <a:lvl8pPr marL="3657600" lvl="7" indent="-302895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70"/>
              <a:buFont typeface="Times New Roman"/>
              <a:buChar char="•"/>
              <a:defRPr sz="1800"/>
            </a:lvl8pPr>
            <a:lvl9pPr marL="4114800" lvl="8" indent="-302895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70"/>
              <a:buFont typeface="Times New Roman"/>
              <a:buChar char="•"/>
              <a:defRPr sz="1800"/>
            </a:lvl9pPr>
          </a:lstStyle>
          <a:p>
            <a:endParaRPr/>
          </a:p>
        </p:txBody>
      </p:sp>
      <p:sp>
        <p:nvSpPr>
          <p:cNvPr id="41" name="Google Shape;41;p23"/>
          <p:cNvSpPr txBox="1">
            <a:spLocks noGrp="1"/>
          </p:cNvSpPr>
          <p:nvPr>
            <p:ph type="dt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3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23"/>
          <p:cNvSpPr txBox="1">
            <a:spLocks noGrp="1"/>
          </p:cNvSpPr>
          <p:nvPr>
            <p:ph type="sldNum" idx="12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24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SzPts val="156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040"/>
              <a:buFont typeface="Times New Roman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040"/>
              <a:buFont typeface="Times New Roman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040"/>
              <a:buFont typeface="Times New Roman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040"/>
              <a:buFont typeface="Times New Roman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040"/>
              <a:buFont typeface="Times New Roman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24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7660" algn="l">
              <a:spcBef>
                <a:spcPts val="480"/>
              </a:spcBef>
              <a:spcAft>
                <a:spcPts val="0"/>
              </a:spcAft>
              <a:buSzPts val="1560"/>
              <a:buChar char="❖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–"/>
              <a:defRPr sz="1600"/>
            </a:lvl4pPr>
            <a:lvl5pPr marL="2286000" lvl="4" indent="-294639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040"/>
              <a:buFont typeface="Times New Roman"/>
              <a:buChar char="•"/>
              <a:defRPr sz="1600"/>
            </a:lvl5pPr>
            <a:lvl6pPr marL="2743200" lvl="5" indent="-294639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040"/>
              <a:buFont typeface="Times New Roman"/>
              <a:buChar char="•"/>
              <a:defRPr sz="1600"/>
            </a:lvl6pPr>
            <a:lvl7pPr marL="3200400" lvl="6" indent="-294639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040"/>
              <a:buFont typeface="Times New Roman"/>
              <a:buChar char="•"/>
              <a:defRPr sz="1600"/>
            </a:lvl7pPr>
            <a:lvl8pPr marL="3657600" lvl="7" indent="-29464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040"/>
              <a:buFont typeface="Times New Roman"/>
              <a:buChar char="•"/>
              <a:defRPr sz="1600"/>
            </a:lvl8pPr>
            <a:lvl9pPr marL="4114800" lvl="8" indent="-29464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040"/>
              <a:buFont typeface="Times New Roman"/>
              <a:buChar char="•"/>
              <a:defRPr sz="1600"/>
            </a:lvl9pPr>
          </a:lstStyle>
          <a:p>
            <a:endParaRPr/>
          </a:p>
        </p:txBody>
      </p:sp>
      <p:sp>
        <p:nvSpPr>
          <p:cNvPr id="48" name="Google Shape;48;p24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SzPts val="156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040"/>
              <a:buFont typeface="Times New Roman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040"/>
              <a:buFont typeface="Times New Roman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040"/>
              <a:buFont typeface="Times New Roman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040"/>
              <a:buFont typeface="Times New Roman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040"/>
              <a:buFont typeface="Times New Roman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24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7660" algn="l">
              <a:spcBef>
                <a:spcPts val="480"/>
              </a:spcBef>
              <a:spcAft>
                <a:spcPts val="0"/>
              </a:spcAft>
              <a:buSzPts val="1560"/>
              <a:buChar char="❖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–"/>
              <a:defRPr sz="1600"/>
            </a:lvl4pPr>
            <a:lvl5pPr marL="2286000" lvl="4" indent="-294639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040"/>
              <a:buFont typeface="Times New Roman"/>
              <a:buChar char="•"/>
              <a:defRPr sz="1600"/>
            </a:lvl5pPr>
            <a:lvl6pPr marL="2743200" lvl="5" indent="-294639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040"/>
              <a:buFont typeface="Times New Roman"/>
              <a:buChar char="•"/>
              <a:defRPr sz="1600"/>
            </a:lvl6pPr>
            <a:lvl7pPr marL="3200400" lvl="6" indent="-294639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040"/>
              <a:buFont typeface="Times New Roman"/>
              <a:buChar char="•"/>
              <a:defRPr sz="1600"/>
            </a:lvl7pPr>
            <a:lvl8pPr marL="3657600" lvl="7" indent="-29464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040"/>
              <a:buFont typeface="Times New Roman"/>
              <a:buChar char="•"/>
              <a:defRPr sz="1600"/>
            </a:lvl8pPr>
            <a:lvl9pPr marL="4114800" lvl="8" indent="-29464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040"/>
              <a:buFont typeface="Times New Roman"/>
              <a:buChar char="•"/>
              <a:defRPr sz="1600"/>
            </a:lvl9pPr>
          </a:lstStyle>
          <a:p>
            <a:endParaRPr/>
          </a:p>
        </p:txBody>
      </p:sp>
      <p:sp>
        <p:nvSpPr>
          <p:cNvPr id="50" name="Google Shape;50;p24"/>
          <p:cNvSpPr txBox="1">
            <a:spLocks noGrp="1"/>
          </p:cNvSpPr>
          <p:nvPr>
            <p:ph type="dt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4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4"/>
          <p:cNvSpPr txBox="1">
            <a:spLocks noGrp="1"/>
          </p:cNvSpPr>
          <p:nvPr>
            <p:ph type="sldNum" idx="12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5"/>
          <p:cNvSpPr txBox="1"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25"/>
          <p:cNvSpPr txBox="1">
            <a:spLocks noGrp="1"/>
          </p:cNvSpPr>
          <p:nvPr>
            <p:ph type="dt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5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25"/>
          <p:cNvSpPr txBox="1">
            <a:spLocks noGrp="1"/>
          </p:cNvSpPr>
          <p:nvPr>
            <p:ph type="sldNum" idx="12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6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6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60680" algn="l">
              <a:spcBef>
                <a:spcPts val="640"/>
              </a:spcBef>
              <a:spcAft>
                <a:spcPts val="0"/>
              </a:spcAft>
              <a:buSzPts val="2080"/>
              <a:buChar char="❖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–"/>
              <a:defRPr sz="2000"/>
            </a:lvl4pPr>
            <a:lvl5pPr marL="2286000" lvl="4" indent="-31115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  <a:defRPr sz="2000"/>
            </a:lvl5pPr>
            <a:lvl6pPr marL="2743200" lvl="5" indent="-31115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  <a:defRPr sz="2000"/>
            </a:lvl6pPr>
            <a:lvl7pPr marL="3200400" lvl="6" indent="-31115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  <a:defRPr sz="2000"/>
            </a:lvl7pPr>
            <a:lvl8pPr marL="3657600" lvl="7" indent="-31115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  <a:defRPr sz="2000"/>
            </a:lvl8pPr>
            <a:lvl9pPr marL="4114800" lvl="8" indent="-31115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26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SzPts val="91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imes New Roman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585"/>
              <a:buFont typeface="Times New Roman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585"/>
              <a:buFont typeface="Times New Roman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585"/>
              <a:buFont typeface="Times New Roman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585"/>
              <a:buFont typeface="Times New Roman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585"/>
              <a:buFont typeface="Times New Roman"/>
              <a:buNone/>
              <a:defRPr sz="900"/>
            </a:lvl9pPr>
          </a:lstStyle>
          <a:p>
            <a:endParaRPr/>
          </a:p>
        </p:txBody>
      </p:sp>
      <p:sp>
        <p:nvSpPr>
          <p:cNvPr id="62" name="Google Shape;62;p26"/>
          <p:cNvSpPr txBox="1">
            <a:spLocks noGrp="1"/>
          </p:cNvSpPr>
          <p:nvPr>
            <p:ph type="dt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6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6"/>
          <p:cNvSpPr txBox="1">
            <a:spLocks noGrp="1"/>
          </p:cNvSpPr>
          <p:nvPr>
            <p:ph type="sldNum" idx="12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7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7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2"/>
              </a:buClr>
              <a:buSzPts val="2080"/>
              <a:buFont typeface="Noto Sans Symbols"/>
              <a:buNone/>
              <a:defRPr sz="3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None/>
              <a:defRPr sz="2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68" name="Google Shape;68;p27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SzPts val="91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imes New Roman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585"/>
              <a:buFont typeface="Times New Roman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585"/>
              <a:buFont typeface="Times New Roman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585"/>
              <a:buFont typeface="Times New Roman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585"/>
              <a:buFont typeface="Times New Roman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585"/>
              <a:buFont typeface="Times New Roman"/>
              <a:buNone/>
              <a:defRPr sz="900"/>
            </a:lvl9pPr>
          </a:lstStyle>
          <a:p>
            <a:endParaRPr/>
          </a:p>
        </p:txBody>
      </p:sp>
      <p:sp>
        <p:nvSpPr>
          <p:cNvPr id="69" name="Google Shape;69;p27"/>
          <p:cNvSpPr txBox="1">
            <a:spLocks noGrp="1"/>
          </p:cNvSpPr>
          <p:nvPr>
            <p:ph type="dt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7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7"/>
          <p:cNvSpPr txBox="1">
            <a:spLocks noGrp="1"/>
          </p:cNvSpPr>
          <p:nvPr>
            <p:ph type="sldNum" idx="12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8"/>
          <p:cNvSpPr txBox="1"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1" u="none" strike="noStrike" cap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1" u="none" strike="noStrike" cap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1" u="none" strike="noStrike" cap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1" u="none" strike="noStrike" cap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1" u="none" strike="noStrike" cap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1" u="none" strike="noStrike" cap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1" u="none" strike="noStrike" cap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1" u="none" strike="noStrike" cap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1" u="none" strike="noStrike" cap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11" name="Google Shape;11;p18"/>
          <p:cNvSpPr txBox="1">
            <a:spLocks noGrp="1"/>
          </p:cNvSpPr>
          <p:nvPr>
            <p:ph type="body" idx="1"/>
          </p:nvPr>
        </p:nvSpPr>
        <p:spPr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60680" algn="l" rtl="0">
              <a:spcBef>
                <a:spcPts val="640"/>
              </a:spcBef>
              <a:spcAft>
                <a:spcPts val="0"/>
              </a:spcAft>
              <a:buClr>
                <a:schemeClr val="dk2"/>
              </a:buClr>
              <a:buSzPts val="2080"/>
              <a:buFont typeface="Noto Sans Symbols"/>
              <a:buChar char="❖"/>
              <a:defRPr sz="3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–"/>
              <a:defRPr sz="2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–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3111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3111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3111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3111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3111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12" name="Google Shape;12;p18"/>
          <p:cNvSpPr txBox="1">
            <a:spLocks noGrp="1"/>
          </p:cNvSpPr>
          <p:nvPr>
            <p:ph type="dt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8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8"/>
          <p:cNvSpPr txBox="1">
            <a:spLocks noGrp="1"/>
          </p:cNvSpPr>
          <p:nvPr>
            <p:ph type="sldNum" idx="12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>
    <p:fade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"/>
          <p:cNvSpPr/>
          <p:nvPr/>
        </p:nvSpPr>
        <p:spPr>
          <a:xfrm>
            <a:off x="1447800" y="2247900"/>
            <a:ext cx="6553200" cy="38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50"/>
              <a:buFont typeface="Noto Sans Symbols"/>
              <a:buNone/>
            </a:pPr>
            <a:r>
              <a:rPr lang="en-US" sz="30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ENGG404 – Lecture</a:t>
            </a:r>
            <a:endParaRPr/>
          </a:p>
          <a:p>
            <a:pPr marL="0" marR="0" lvl="0" indent="0" algn="ctr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2"/>
              </a:buClr>
              <a:buSzPts val="1820"/>
              <a:buFont typeface="Noto Sans Symbols"/>
              <a:buNone/>
            </a:pPr>
            <a:r>
              <a:rPr lang="en-US" sz="2800">
                <a:solidFill>
                  <a:schemeClr val="lt2"/>
                </a:solidFill>
              </a:rPr>
              <a:t>Case 9</a:t>
            </a:r>
            <a:r>
              <a:rPr lang="en-US"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: The Role of the Engineer &amp; The Nypro Works Explosion, </a:t>
            </a:r>
            <a:br>
              <a:rPr lang="en-US"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Flixborough UK</a:t>
            </a:r>
            <a:endParaRPr sz="2800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280"/>
              </a:spcBef>
              <a:spcAft>
                <a:spcPts val="0"/>
              </a:spcAft>
              <a:buClr>
                <a:schemeClr val="dk2"/>
              </a:buClr>
              <a:buSzPts val="910"/>
              <a:buFont typeface="Noto Sans Symbols"/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endParaRPr sz="1400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1"/>
          <p:cNvSpPr txBox="1">
            <a:spLocks noGrp="1"/>
          </p:cNvSpPr>
          <p:nvPr>
            <p:ph type="ctrTitle" idx="4294967295"/>
          </p:nvPr>
        </p:nvSpPr>
        <p:spPr>
          <a:xfrm>
            <a:off x="609600" y="838200"/>
            <a:ext cx="8056563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1" u="none" strike="noStrike" cap="none">
                <a:solidFill>
                  <a:srgbClr val="00009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On Becoming a Leader </a:t>
            </a:r>
            <a:br>
              <a:rPr lang="en-US" sz="3600" b="1" i="1" u="none" strike="noStrike" cap="none">
                <a:solidFill>
                  <a:srgbClr val="000099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3600" b="1" i="1" u="none" strike="noStrike" cap="none">
                <a:solidFill>
                  <a:srgbClr val="00009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 Risk Management</a:t>
            </a:r>
            <a:endParaRPr/>
          </a:p>
        </p:txBody>
      </p:sp>
      <p:pic>
        <p:nvPicPr>
          <p:cNvPr id="102" name="Google Shape;102;p1" descr="AG00459_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77000" y="4164013"/>
            <a:ext cx="2189163" cy="1911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" descr="SAT10E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9600" y="4191000"/>
            <a:ext cx="1828800" cy="188436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</p:pic>
      <p:sp>
        <p:nvSpPr>
          <p:cNvPr id="104" name="Google Shape;104;p1"/>
          <p:cNvSpPr txBox="1"/>
          <p:nvPr/>
        </p:nvSpPr>
        <p:spPr>
          <a:xfrm>
            <a:off x="7620000" y="6477000"/>
            <a:ext cx="9144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Noto Sans Symbols"/>
              <a:buNone/>
            </a:pPr>
            <a:fld id="{00000000-1234-1234-1234-123412341234}" type="slidenum"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"/>
          <p:cNvSpPr txBox="1"/>
          <p:nvPr/>
        </p:nvSpPr>
        <p:spPr>
          <a:xfrm>
            <a:off x="152400" y="176013"/>
            <a:ext cx="1176817" cy="461665"/>
          </a:xfrm>
          <a:prstGeom prst="rect">
            <a:avLst/>
          </a:prstGeom>
          <a:solidFill>
            <a:srgbClr val="FFFFFF"/>
          </a:solidFill>
          <a:ln w="127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Calibri"/>
              <a:buNone/>
            </a:pPr>
            <a:r>
              <a:rPr lang="en-US" sz="12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Fundamentals of RM</a:t>
            </a:r>
            <a:endParaRPr/>
          </a:p>
        </p:txBody>
      </p:sp>
      <p:sp>
        <p:nvSpPr>
          <p:cNvPr id="106" name="Google Shape;106;p1"/>
          <p:cNvSpPr txBox="1"/>
          <p:nvPr/>
        </p:nvSpPr>
        <p:spPr>
          <a:xfrm>
            <a:off x="1481035" y="169906"/>
            <a:ext cx="1024999" cy="461665"/>
          </a:xfrm>
          <a:prstGeom prst="rect">
            <a:avLst/>
          </a:prstGeom>
          <a:solidFill>
            <a:srgbClr val="FFFFFF"/>
          </a:solidFill>
          <a:ln w="127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Calibri"/>
              <a:buNone/>
            </a:pPr>
            <a:r>
              <a:rPr lang="en-US" sz="12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RM System and Process</a:t>
            </a:r>
            <a:endParaRPr/>
          </a:p>
        </p:txBody>
      </p:sp>
      <p:sp>
        <p:nvSpPr>
          <p:cNvPr id="107" name="Google Shape;107;p1"/>
          <p:cNvSpPr txBox="1"/>
          <p:nvPr/>
        </p:nvSpPr>
        <p:spPr>
          <a:xfrm>
            <a:off x="7874130" y="169906"/>
            <a:ext cx="1155550" cy="461665"/>
          </a:xfrm>
          <a:prstGeom prst="rect">
            <a:avLst/>
          </a:prstGeom>
          <a:solidFill>
            <a:srgbClr val="FFFF00"/>
          </a:solidFill>
          <a:ln w="127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Calibri"/>
              <a:buNone/>
            </a:pPr>
            <a:r>
              <a:rPr lang="en-US" sz="12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Applications &amp; Perspectives</a:t>
            </a:r>
            <a:endParaRPr/>
          </a:p>
        </p:txBody>
      </p:sp>
      <p:sp>
        <p:nvSpPr>
          <p:cNvPr id="108" name="Google Shape;108;p1"/>
          <p:cNvSpPr txBox="1"/>
          <p:nvPr/>
        </p:nvSpPr>
        <p:spPr>
          <a:xfrm>
            <a:off x="7051217" y="169906"/>
            <a:ext cx="671096" cy="461665"/>
          </a:xfrm>
          <a:prstGeom prst="rect">
            <a:avLst/>
          </a:prstGeom>
          <a:solidFill>
            <a:srgbClr val="FFFFFF"/>
          </a:solidFill>
          <a:ln w="127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Calibri"/>
              <a:buNone/>
            </a:pPr>
            <a:r>
              <a:rPr lang="en-US" sz="12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People &amp; Org.</a:t>
            </a:r>
            <a:endParaRPr/>
          </a:p>
        </p:txBody>
      </p:sp>
      <p:sp>
        <p:nvSpPr>
          <p:cNvPr id="109" name="Google Shape;109;p1"/>
          <p:cNvSpPr txBox="1"/>
          <p:nvPr/>
        </p:nvSpPr>
        <p:spPr>
          <a:xfrm>
            <a:off x="3834668" y="169906"/>
            <a:ext cx="1024999" cy="461665"/>
          </a:xfrm>
          <a:prstGeom prst="rect">
            <a:avLst/>
          </a:prstGeom>
          <a:solidFill>
            <a:srgbClr val="FFFFFF"/>
          </a:solidFill>
          <a:ln w="127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Calibri"/>
              <a:buNone/>
            </a:pPr>
            <a:r>
              <a:rPr lang="en-US" sz="12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Incident Investigation</a:t>
            </a:r>
            <a:endParaRPr/>
          </a:p>
        </p:txBody>
      </p:sp>
      <p:sp>
        <p:nvSpPr>
          <p:cNvPr id="110" name="Google Shape;110;p1"/>
          <p:cNvSpPr txBox="1"/>
          <p:nvPr/>
        </p:nvSpPr>
        <p:spPr>
          <a:xfrm>
            <a:off x="5011484" y="169906"/>
            <a:ext cx="1024999" cy="461665"/>
          </a:xfrm>
          <a:prstGeom prst="rect">
            <a:avLst/>
          </a:prstGeom>
          <a:solidFill>
            <a:srgbClr val="FFFFFF"/>
          </a:solidFill>
          <a:ln w="127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Calibri"/>
              <a:buNone/>
            </a:pPr>
            <a:r>
              <a:rPr lang="en-US" sz="12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RM Tools &amp; Challenges</a:t>
            </a:r>
            <a:endParaRPr/>
          </a:p>
        </p:txBody>
      </p:sp>
      <p:sp>
        <p:nvSpPr>
          <p:cNvPr id="111" name="Google Shape;111;p1"/>
          <p:cNvSpPr txBox="1"/>
          <p:nvPr/>
        </p:nvSpPr>
        <p:spPr>
          <a:xfrm>
            <a:off x="2657851" y="170430"/>
            <a:ext cx="1024999" cy="461665"/>
          </a:xfrm>
          <a:prstGeom prst="rect">
            <a:avLst/>
          </a:prstGeom>
          <a:solidFill>
            <a:srgbClr val="FFFFFF"/>
          </a:solidFill>
          <a:ln w="127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Calibri"/>
              <a:buNone/>
            </a:pPr>
            <a:r>
              <a:rPr lang="en-US" sz="12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Leadership in RM</a:t>
            </a:r>
            <a:endParaRPr/>
          </a:p>
        </p:txBody>
      </p:sp>
      <p:cxnSp>
        <p:nvCxnSpPr>
          <p:cNvPr id="112" name="Google Shape;112;p1"/>
          <p:cNvCxnSpPr>
            <a:stCxn id="105" idx="3"/>
            <a:endCxn id="106" idx="1"/>
          </p:cNvCxnSpPr>
          <p:nvPr/>
        </p:nvCxnSpPr>
        <p:spPr>
          <a:xfrm rot="10800000" flipH="1">
            <a:off x="1329217" y="400845"/>
            <a:ext cx="151800" cy="60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13" name="Google Shape;113;p1"/>
          <p:cNvCxnSpPr>
            <a:stCxn id="106" idx="3"/>
            <a:endCxn id="111" idx="1"/>
          </p:cNvCxnSpPr>
          <p:nvPr/>
        </p:nvCxnSpPr>
        <p:spPr>
          <a:xfrm>
            <a:off x="2506034" y="400739"/>
            <a:ext cx="151800" cy="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14" name="Google Shape;114;p1"/>
          <p:cNvCxnSpPr>
            <a:stCxn id="111" idx="3"/>
            <a:endCxn id="109" idx="1"/>
          </p:cNvCxnSpPr>
          <p:nvPr/>
        </p:nvCxnSpPr>
        <p:spPr>
          <a:xfrm rot="10800000" flipH="1">
            <a:off x="3682850" y="400663"/>
            <a:ext cx="151800" cy="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15" name="Google Shape;115;p1"/>
          <p:cNvCxnSpPr>
            <a:stCxn id="109" idx="3"/>
            <a:endCxn id="110" idx="1"/>
          </p:cNvCxnSpPr>
          <p:nvPr/>
        </p:nvCxnSpPr>
        <p:spPr>
          <a:xfrm>
            <a:off x="4859667" y="400739"/>
            <a:ext cx="1518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16" name="Google Shape;116;p1"/>
          <p:cNvCxnSpPr>
            <a:stCxn id="110" idx="3"/>
          </p:cNvCxnSpPr>
          <p:nvPr/>
        </p:nvCxnSpPr>
        <p:spPr>
          <a:xfrm>
            <a:off x="6036483" y="400739"/>
            <a:ext cx="1518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17" name="Google Shape;117;p1"/>
          <p:cNvCxnSpPr>
            <a:endCxn id="108" idx="1"/>
          </p:cNvCxnSpPr>
          <p:nvPr/>
        </p:nvCxnSpPr>
        <p:spPr>
          <a:xfrm>
            <a:off x="6899417" y="400739"/>
            <a:ext cx="1518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18" name="Google Shape;118;p1"/>
          <p:cNvCxnSpPr>
            <a:stCxn id="108" idx="3"/>
            <a:endCxn id="107" idx="1"/>
          </p:cNvCxnSpPr>
          <p:nvPr/>
        </p:nvCxnSpPr>
        <p:spPr>
          <a:xfrm>
            <a:off x="7722313" y="400739"/>
            <a:ext cx="1518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119" name="Google Shape;119;p1"/>
          <p:cNvSpPr txBox="1"/>
          <p:nvPr/>
        </p:nvSpPr>
        <p:spPr>
          <a:xfrm>
            <a:off x="6188301" y="169905"/>
            <a:ext cx="692362" cy="461665"/>
          </a:xfrm>
          <a:prstGeom prst="rect">
            <a:avLst/>
          </a:prstGeom>
          <a:solidFill>
            <a:srgbClr val="FFFF00"/>
          </a:solidFill>
          <a:ln w="127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Calibri"/>
              <a:buNone/>
            </a:pPr>
            <a:r>
              <a:rPr lang="en-US" sz="12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RM in Industry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2400" y="330200"/>
            <a:ext cx="8839200" cy="5991225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10"/>
          <p:cNvSpPr txBox="1"/>
          <p:nvPr/>
        </p:nvSpPr>
        <p:spPr>
          <a:xfrm>
            <a:off x="7620000" y="6477000"/>
            <a:ext cx="9144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Noto Sans Symbols"/>
              <a:buNone/>
            </a:pPr>
            <a:fld id="{00000000-1234-1234-1234-123412341234}" type="slidenum">
              <a:rPr lang="en-US" sz="12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</a:t>
            </a:fld>
            <a:endParaRPr sz="12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10"/>
          <p:cNvSpPr/>
          <p:nvPr/>
        </p:nvSpPr>
        <p:spPr>
          <a:xfrm>
            <a:off x="3314700" y="330200"/>
            <a:ext cx="2514600" cy="1123950"/>
          </a:xfrm>
          <a:prstGeom prst="wedgeRoundRectCallout">
            <a:avLst>
              <a:gd name="adj1" fmla="val 41778"/>
              <a:gd name="adj2" fmla="val 161231"/>
              <a:gd name="adj3" fmla="val 16667"/>
            </a:avLst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r>
              <a:rPr lang="en-US" sz="2000" i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1) Reactor #5 was replaced by this 50 cm dog-leg pipe</a:t>
            </a:r>
            <a:endParaRPr/>
          </a:p>
        </p:txBody>
      </p:sp>
      <p:sp>
        <p:nvSpPr>
          <p:cNvPr id="221" name="Google Shape;221;p10"/>
          <p:cNvSpPr/>
          <p:nvPr/>
        </p:nvSpPr>
        <p:spPr>
          <a:xfrm>
            <a:off x="6400800" y="5105400"/>
            <a:ext cx="2514600" cy="1123712"/>
          </a:xfrm>
          <a:prstGeom prst="wedgeRoundRectCallout">
            <a:avLst>
              <a:gd name="adj1" fmla="val -97375"/>
              <a:gd name="adj2" fmla="val -149176"/>
              <a:gd name="adj3" fmla="val 16667"/>
            </a:avLst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r>
              <a:rPr lang="en-US" sz="2000" i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2) With scaffolding as a temporary support.</a:t>
            </a:r>
            <a:endParaRPr/>
          </a:p>
        </p:txBody>
      </p:sp>
      <p:sp>
        <p:nvSpPr>
          <p:cNvPr id="222" name="Google Shape;222;p10"/>
          <p:cNvSpPr/>
          <p:nvPr/>
        </p:nvSpPr>
        <p:spPr>
          <a:xfrm>
            <a:off x="685800" y="5105400"/>
            <a:ext cx="2514600" cy="1123712"/>
          </a:xfrm>
          <a:prstGeom prst="wedgeRoundRectCallout">
            <a:avLst>
              <a:gd name="adj1" fmla="val 10398"/>
              <a:gd name="adj2" fmla="val -109130"/>
              <a:gd name="adj3" fmla="val 16667"/>
            </a:avLst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r>
              <a:rPr lang="en-US" sz="2000" i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3) Along with these expansion (bellows) joints.</a:t>
            </a:r>
            <a:endParaRPr/>
          </a:p>
        </p:txBody>
      </p:sp>
      <p:sp>
        <p:nvSpPr>
          <p:cNvPr id="223" name="Google Shape;223;p10"/>
          <p:cNvSpPr txBox="1"/>
          <p:nvPr/>
        </p:nvSpPr>
        <p:spPr>
          <a:xfrm>
            <a:off x="304800" y="457200"/>
            <a:ext cx="2362200" cy="1196975"/>
          </a:xfrm>
          <a:prstGeom prst="rect">
            <a:avLst/>
          </a:prstGeom>
          <a:solidFill>
            <a:srgbClr val="FF0000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oto Sans Symbols"/>
              <a:buNone/>
            </a:pPr>
            <a:r>
              <a:rPr lang="en-US" sz="2400" b="1" i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What three concerns do you see?</a:t>
            </a:r>
            <a:endParaRPr/>
          </a:p>
        </p:txBody>
      </p:sp>
      <p:cxnSp>
        <p:nvCxnSpPr>
          <p:cNvPr id="11" name="Google Shape;208;p9"/>
          <p:cNvCxnSpPr/>
          <p:nvPr/>
        </p:nvCxnSpPr>
        <p:spPr>
          <a:xfrm>
            <a:off x="4267200" y="3048000"/>
            <a:ext cx="0" cy="914400"/>
          </a:xfrm>
          <a:prstGeom prst="straightConnector1">
            <a:avLst/>
          </a:prstGeom>
          <a:solidFill>
            <a:schemeClr val="accent1"/>
          </a:solidFill>
          <a:ln w="76200" cap="flat" cmpd="sng">
            <a:solidFill>
              <a:srgbClr val="FF0000"/>
            </a:solidFill>
            <a:prstDash val="solid"/>
            <a:round/>
            <a:headEnd type="stealth" w="lg" len="lg"/>
            <a:tailEnd type="stealth" w="lg" len="lg"/>
          </a:ln>
        </p:spPr>
      </p:cxnSp>
      <p:sp>
        <p:nvSpPr>
          <p:cNvPr id="12" name="Google Shape;209;p9"/>
          <p:cNvSpPr txBox="1"/>
          <p:nvPr/>
        </p:nvSpPr>
        <p:spPr>
          <a:xfrm>
            <a:off x="3945467" y="4216402"/>
            <a:ext cx="2252134" cy="523180"/>
          </a:xfrm>
          <a:prstGeom prst="rect">
            <a:avLst/>
          </a:prstGeom>
          <a:solidFill>
            <a:srgbClr val="FFFFFF"/>
          </a:solidFill>
          <a:ln>
            <a:solidFill>
              <a:schemeClr val="tx2"/>
            </a:solidFill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50 cm diam.</a:t>
            </a:r>
            <a:endParaRPr sz="1600" dirty="0"/>
          </a:p>
        </p:txBody>
      </p:sp>
      <p:sp>
        <p:nvSpPr>
          <p:cNvPr id="13" name="Google Shape;131;p2"/>
          <p:cNvSpPr/>
          <p:nvPr/>
        </p:nvSpPr>
        <p:spPr>
          <a:xfrm>
            <a:off x="457200" y="6309360"/>
            <a:ext cx="60350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r>
              <a:rPr lang="en-US" sz="1600" b="1" i="1" dirty="0">
                <a:latin typeface="Times New Roman"/>
                <a:ea typeface="Times New Roman"/>
                <a:cs typeface="Times New Roman"/>
                <a:sym typeface="Times New Roman"/>
              </a:rPr>
              <a:t>Case 9</a:t>
            </a:r>
            <a:r>
              <a:rPr lang="en-US" sz="1600" b="1" i="1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The Role of the </a:t>
            </a:r>
            <a:r>
              <a:rPr lang="en-US" sz="1600" b="1" i="1" u="none" strike="noStrike" cap="none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Engineer </a:t>
            </a:r>
            <a:r>
              <a:rPr lang="en-US" sz="1600" b="1" i="1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&amp; </a:t>
            </a:r>
            <a:r>
              <a:rPr lang="en-US" sz="1600" b="1" i="1" u="none" strike="noStrike" cap="none" dirty="0" err="1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Nypro</a:t>
            </a:r>
            <a:r>
              <a:rPr lang="en-US" sz="1600" b="1" i="1" u="none" strike="noStrike" cap="none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Works, </a:t>
            </a:r>
            <a:r>
              <a:rPr lang="en-US" sz="1600" b="1" i="1" u="none" strike="noStrike" cap="none" dirty="0" err="1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Flixborough</a:t>
            </a:r>
            <a:r>
              <a:rPr lang="en-US" sz="1600" b="1" i="1" u="none" strike="noStrike" cap="none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UK</a:t>
            </a:r>
            <a:endParaRPr sz="1600" dirty="0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1"/>
          <p:cNvSpPr txBox="1">
            <a:spLocks noGrp="1"/>
          </p:cNvSpPr>
          <p:nvPr>
            <p:ph type="body" idx="4294967295"/>
          </p:nvPr>
        </p:nvSpPr>
        <p:spPr>
          <a:xfrm>
            <a:off x="455613" y="730250"/>
            <a:ext cx="8226425" cy="5486400"/>
          </a:xfrm>
          <a:prstGeom prst="rect">
            <a:avLst/>
          </a:prstGeom>
          <a:solidFill>
            <a:schemeClr val="accent1">
              <a:alpha val="69803"/>
            </a:schemeClr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lnSpc>
                <a:spcPct val="90000"/>
              </a:lnSpc>
              <a:spcBef>
                <a:spcPts val="0"/>
              </a:spcBef>
              <a:buClr>
                <a:srgbClr val="000000"/>
              </a:buClr>
              <a:buSzPts val="2000"/>
              <a:buFont typeface="Noto Sans Symbols"/>
              <a:buNone/>
            </a:pPr>
            <a:endParaRPr lang="en-US" sz="2000" u="sng" dirty="0" smtClean="0">
              <a:solidFill>
                <a:srgbClr val="000000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  <a:p>
            <a:pPr marL="285750" indent="-285750">
              <a:lnSpc>
                <a:spcPct val="90000"/>
              </a:lnSpc>
              <a:spcBef>
                <a:spcPts val="0"/>
              </a:spcBef>
              <a:buClr>
                <a:srgbClr val="000000"/>
              </a:buClr>
              <a:buSzPts val="2000"/>
              <a:buFont typeface="Noto Sans Symbols"/>
              <a:buNone/>
            </a:pPr>
            <a:r>
              <a:rPr lang="en-US" sz="2000" u="sng" dirty="0" smtClean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Engineering </a:t>
            </a:r>
            <a:r>
              <a:rPr lang="en-US" sz="2000" u="sng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and Design Factors: </a:t>
            </a:r>
            <a:endParaRPr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90000"/>
              </a:lnSpc>
              <a:spcBef>
                <a:spcPts val="0"/>
              </a:spcBef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Available </a:t>
            </a:r>
            <a:r>
              <a:rPr lang="en-US" sz="2000" dirty="0" smtClean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literature, </a:t>
            </a:r>
            <a:r>
              <a:rPr lang="en-US" sz="2000" u="sng" dirty="0" smtClean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manufacturer’s specifications</a:t>
            </a:r>
            <a:r>
              <a:rPr lang="en-US" sz="2000" dirty="0" smtClean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, </a:t>
            </a:r>
            <a:br>
              <a:rPr lang="en-US" sz="2000" dirty="0" smtClean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</a:br>
            <a:r>
              <a:rPr lang="en-US" sz="2000" dirty="0" smtClean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on bellows </a:t>
            </a: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noted </a:t>
            </a:r>
            <a:r>
              <a:rPr lang="en-US" sz="2000" dirty="0" smtClean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only </a:t>
            </a: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straight connections are </a:t>
            </a:r>
            <a:r>
              <a:rPr lang="en-US" sz="2000" dirty="0" smtClean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safe,</a:t>
            </a:r>
            <a:br>
              <a:rPr lang="en-US" sz="2000" dirty="0" smtClean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</a:br>
            <a:r>
              <a:rPr lang="en-US" sz="2000" dirty="0" smtClean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and this </a:t>
            </a:r>
            <a:r>
              <a:rPr lang="en-US" sz="2000" u="sng" dirty="0" smtClean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design specification was </a:t>
            </a:r>
            <a:r>
              <a:rPr lang="en-US" sz="2000" u="sng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not </a:t>
            </a:r>
            <a:r>
              <a:rPr lang="en-US" sz="2000" u="sng" dirty="0" smtClean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followed.</a:t>
            </a:r>
            <a:endParaRPr sz="2000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90000"/>
              </a:lnSpc>
              <a:spcBef>
                <a:spcPts val="0"/>
              </a:spcBef>
              <a:buClr>
                <a:srgbClr val="000000"/>
              </a:buClr>
              <a:buSzPts val="2000"/>
              <a:buFont typeface="Noto Sans Symbols"/>
              <a:buNone/>
            </a:pPr>
            <a:endParaRPr lang="en-US" sz="2000" u="sng" dirty="0" smtClean="0">
              <a:solidFill>
                <a:srgbClr val="000000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  <a:p>
            <a:pPr marL="285750" indent="-285750">
              <a:lnSpc>
                <a:spcPct val="90000"/>
              </a:lnSpc>
              <a:spcBef>
                <a:spcPts val="0"/>
              </a:spcBef>
              <a:buClr>
                <a:srgbClr val="000000"/>
              </a:buClr>
              <a:buSzPts val="2000"/>
              <a:buFont typeface="Noto Sans Symbols"/>
              <a:buNone/>
            </a:pPr>
            <a:r>
              <a:rPr lang="en-US" sz="2000" u="sng" dirty="0" smtClean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Job </a:t>
            </a:r>
            <a:r>
              <a:rPr lang="en-US" sz="2000" u="sng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Factors:</a:t>
            </a:r>
            <a:endParaRPr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90000"/>
              </a:lnSpc>
              <a:spcBef>
                <a:spcPts val="0"/>
              </a:spcBef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No mechanical engineer (of sufficient </a:t>
            </a:r>
            <a:r>
              <a:rPr lang="en-US" sz="2000" dirty="0" err="1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calibre</a:t>
            </a: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) on </a:t>
            </a:r>
            <a:r>
              <a:rPr lang="en-US" sz="2000" dirty="0" smtClean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/>
            </a:r>
            <a:br>
              <a:rPr lang="en-US" sz="2000" dirty="0" smtClean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</a:br>
            <a:r>
              <a:rPr lang="en-US" sz="2000" dirty="0" smtClean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site </a:t>
            </a: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staff when bypass designed.</a:t>
            </a:r>
            <a:endParaRPr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90000"/>
              </a:lnSpc>
              <a:spcBef>
                <a:spcPts val="0"/>
              </a:spcBef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Senior management previously advertised for mechanical engineer — should have had temporary solution.</a:t>
            </a:r>
            <a:endParaRPr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90000"/>
              </a:lnSpc>
              <a:spcBef>
                <a:spcPts val="0"/>
              </a:spcBef>
              <a:buClr>
                <a:srgbClr val="000000"/>
              </a:buClr>
              <a:buSzPts val="2000"/>
              <a:buFont typeface="Noto Sans Symbols"/>
              <a:buNone/>
            </a:pPr>
            <a:endParaRPr lang="en-US" sz="2000" u="sng" dirty="0" smtClean="0">
              <a:solidFill>
                <a:srgbClr val="000000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  <a:p>
            <a:pPr marL="285750" indent="-285750">
              <a:lnSpc>
                <a:spcPct val="90000"/>
              </a:lnSpc>
              <a:spcBef>
                <a:spcPts val="0"/>
              </a:spcBef>
              <a:buClr>
                <a:srgbClr val="000000"/>
              </a:buClr>
              <a:buSzPts val="2000"/>
              <a:buFont typeface="Noto Sans Symbols"/>
              <a:buNone/>
            </a:pPr>
            <a:r>
              <a:rPr lang="en-US" sz="2000" u="sng" dirty="0" smtClean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Personal </a:t>
            </a:r>
            <a:r>
              <a:rPr lang="en-US" sz="2000" u="sng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Factors:</a:t>
            </a:r>
            <a:endParaRPr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90000"/>
              </a:lnSpc>
              <a:spcBef>
                <a:spcPts val="0"/>
              </a:spcBef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A chemical engineer (production, not design) was in charge.</a:t>
            </a:r>
            <a:endParaRPr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90000"/>
              </a:lnSpc>
              <a:spcBef>
                <a:spcPts val="0"/>
              </a:spcBef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He completed the "temporary" design for the by-pass. </a:t>
            </a:r>
            <a:endParaRPr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90000"/>
              </a:lnSpc>
              <a:spcBef>
                <a:spcPts val="0"/>
              </a:spcBef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He thought he knew enough … and he was driven to satisfy his manager. </a:t>
            </a:r>
            <a:endParaRPr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6" name="Google Shape;236;p11"/>
          <p:cNvSpPr txBox="1"/>
          <p:nvPr/>
        </p:nvSpPr>
        <p:spPr>
          <a:xfrm>
            <a:off x="7620000" y="6477000"/>
            <a:ext cx="9144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Noto Sans Symbols"/>
              <a:buNone/>
            </a:pPr>
            <a:fld id="{00000000-1234-1234-1234-123412341234}" type="slidenum">
              <a:rPr lang="en-US" sz="12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11</a:t>
            </a:fld>
            <a:endParaRPr sz="12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11"/>
          <p:cNvSpPr/>
          <p:nvPr/>
        </p:nvSpPr>
        <p:spPr>
          <a:xfrm>
            <a:off x="457200" y="182880"/>
            <a:ext cx="822960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</a:pPr>
            <a:r>
              <a:rPr lang="en-US" sz="2400" b="1" i="1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Basic Causes</a:t>
            </a:r>
            <a:r>
              <a:rPr lang="en-US" sz="2400" b="1" i="1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dirty="0"/>
          </a:p>
        </p:txBody>
      </p:sp>
      <p:sp>
        <p:nvSpPr>
          <p:cNvPr id="2" name="Explosion 2 1"/>
          <p:cNvSpPr/>
          <p:nvPr/>
        </p:nvSpPr>
        <p:spPr>
          <a:xfrm>
            <a:off x="6717771" y="856403"/>
            <a:ext cx="1964267" cy="1608666"/>
          </a:xfrm>
          <a:prstGeom prst="irregularSeal2">
            <a:avLst/>
          </a:prstGeom>
          <a:gradFill>
            <a:gsLst>
              <a:gs pos="0">
                <a:srgbClr val="FF0000"/>
              </a:gs>
              <a:gs pos="50000">
                <a:srgbClr val="FF0000"/>
              </a:gs>
              <a:gs pos="75000">
                <a:srgbClr val="FFC000"/>
              </a:gs>
              <a:gs pos="100000">
                <a:srgbClr val="FBD9D0"/>
              </a:gs>
            </a:gsLst>
            <a:lin ang="5400000" scaled="0"/>
          </a:gra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vert="horz" wrap="square" lIns="91425" tIns="45700" rIns="91425" bIns="45700" anchor="ctr" anchorCtr="0">
            <a:noAutofit/>
          </a:bodyPr>
          <a:lstStyle/>
          <a:p>
            <a:pPr algn="ctr"/>
            <a:r>
              <a:rPr lang="en-US" sz="1800" b="1" dirty="0" smtClean="0">
                <a:solidFill>
                  <a:srgbClr val="FFFFFF"/>
                </a:solidFill>
                <a:latin typeface="Arial"/>
                <a:ea typeface="Arial"/>
                <a:cs typeface="Arial"/>
              </a:rPr>
              <a:t>HINT!</a:t>
            </a:r>
            <a:endParaRPr lang="en-US" sz="1800" b="1" dirty="0">
              <a:solidFill>
                <a:srgbClr val="FFFFFF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8" name="Google Shape;131;p2"/>
          <p:cNvSpPr/>
          <p:nvPr/>
        </p:nvSpPr>
        <p:spPr>
          <a:xfrm>
            <a:off x="457200" y="6309360"/>
            <a:ext cx="60350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r>
              <a:rPr lang="en-US" sz="1600" b="1" i="1" dirty="0">
                <a:latin typeface="Times New Roman"/>
                <a:ea typeface="Times New Roman"/>
                <a:cs typeface="Times New Roman"/>
                <a:sym typeface="Times New Roman"/>
              </a:rPr>
              <a:t>Case 9</a:t>
            </a:r>
            <a:r>
              <a:rPr lang="en-US" sz="1600" b="1" i="1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The Role of the </a:t>
            </a:r>
            <a:r>
              <a:rPr lang="en-US" sz="1600" b="1" i="1" u="none" strike="noStrike" cap="none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Engineer </a:t>
            </a:r>
            <a:r>
              <a:rPr lang="en-US" sz="1600" b="1" i="1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&amp; </a:t>
            </a:r>
            <a:r>
              <a:rPr lang="en-US" sz="1600" b="1" i="1" u="none" strike="noStrike" cap="none" dirty="0" err="1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Nypro</a:t>
            </a:r>
            <a:r>
              <a:rPr lang="en-US" sz="1600" b="1" i="1" u="none" strike="noStrike" cap="none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Works, </a:t>
            </a:r>
            <a:r>
              <a:rPr lang="en-US" sz="1600" b="1" i="1" u="none" strike="noStrike" cap="none" dirty="0" err="1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Flixborough</a:t>
            </a:r>
            <a:r>
              <a:rPr lang="en-US" sz="1600" b="1" i="1" u="none" strike="noStrike" cap="none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UK</a:t>
            </a:r>
            <a:endParaRPr sz="1600" dirty="0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2"/>
          <p:cNvSpPr/>
          <p:nvPr/>
        </p:nvSpPr>
        <p:spPr>
          <a:xfrm>
            <a:off x="455612" y="182880"/>
            <a:ext cx="822960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</a:pPr>
            <a:r>
              <a:rPr lang="en-US" sz="2400" b="1" i="1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Latent Causes, and </a:t>
            </a:r>
            <a:r>
              <a:rPr lang="en-US" sz="2400" b="1" i="1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Risk Management </a:t>
            </a:r>
            <a:r>
              <a:rPr lang="en-US" sz="2400" b="1" i="1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System Elements:</a:t>
            </a:r>
            <a:endParaRPr dirty="0"/>
          </a:p>
        </p:txBody>
      </p:sp>
      <p:sp>
        <p:nvSpPr>
          <p:cNvPr id="249" name="Google Shape;249;p12"/>
          <p:cNvSpPr txBox="1"/>
          <p:nvPr/>
        </p:nvSpPr>
        <p:spPr>
          <a:xfrm>
            <a:off x="7620000" y="6477000"/>
            <a:ext cx="9144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Noto Sans Symbols"/>
              <a:buNone/>
            </a:pPr>
            <a:fld id="{00000000-1234-1234-1234-123412341234}" type="slidenum">
              <a:rPr lang="en-US" sz="12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12</a:t>
            </a:fld>
            <a:endParaRPr sz="12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p12"/>
          <p:cNvSpPr/>
          <p:nvPr/>
        </p:nvSpPr>
        <p:spPr>
          <a:xfrm>
            <a:off x="455612" y="822960"/>
            <a:ext cx="8226425" cy="54864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215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endParaRPr sz="2000" i="1" dirty="0">
              <a:solidFill>
                <a:schemeClr val="tx2"/>
              </a:solidFill>
              <a:sym typeface="Arial"/>
            </a:endParaRPr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Tx/>
              <a:buSzPts val="2000"/>
              <a:buFont typeface="Wingdings" panose="05000000000000000000" pitchFamily="2" charset="2"/>
              <a:buChar char="Ø"/>
            </a:pPr>
            <a:r>
              <a:rPr lang="en-US" sz="2000" i="1" dirty="0">
                <a:solidFill>
                  <a:schemeClr val="tx2"/>
                </a:solidFill>
                <a:sym typeface="Arial"/>
              </a:rPr>
              <a:t>No one recognized the hazard of installing an inadequately designed piping spool. The risk assessment program for evaluating novel piping spools was inadequate. 2) RAMR</a:t>
            </a:r>
            <a:endParaRPr sz="2000" dirty="0">
              <a:solidFill>
                <a:schemeClr val="tx2"/>
              </a:solidFill>
            </a:endParaRPr>
          </a:p>
          <a:p>
            <a:pPr marL="469900" marR="0" lvl="0" indent="-342900" algn="l" rtl="0">
              <a:spcBef>
                <a:spcPts val="0"/>
              </a:spcBef>
              <a:spcAft>
                <a:spcPts val="0"/>
              </a:spcAft>
              <a:buClrTx/>
              <a:buSzPts val="2000"/>
              <a:buFont typeface="Wingdings" panose="05000000000000000000" pitchFamily="2" charset="2"/>
              <a:buChar char="Ø"/>
            </a:pPr>
            <a:endParaRPr sz="2000" i="1" dirty="0">
              <a:solidFill>
                <a:schemeClr val="tx2"/>
              </a:solidFill>
              <a:sym typeface="Arial"/>
            </a:endParaRPr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Tx/>
              <a:buSzPts val="2000"/>
              <a:buFont typeface="Wingdings" panose="05000000000000000000" pitchFamily="2" charset="2"/>
              <a:buChar char="Ø"/>
            </a:pPr>
            <a:r>
              <a:rPr lang="en-US" sz="2000" i="1" dirty="0">
                <a:solidFill>
                  <a:schemeClr val="tx2"/>
                </a:solidFill>
                <a:sym typeface="Arial"/>
              </a:rPr>
              <a:t>The design process for piping spools allowed deviations beyond manufacturer’s specifications. 7) DC&amp;SU</a:t>
            </a:r>
            <a:endParaRPr sz="2000" dirty="0">
              <a:solidFill>
                <a:schemeClr val="tx2"/>
              </a:solidFill>
            </a:endParaRPr>
          </a:p>
          <a:p>
            <a:pPr marL="469900" marR="0" lvl="0" indent="-342900" algn="l" rtl="0">
              <a:spcBef>
                <a:spcPts val="0"/>
              </a:spcBef>
              <a:spcAft>
                <a:spcPts val="0"/>
              </a:spcAft>
              <a:buClrTx/>
              <a:buSzPts val="2000"/>
              <a:buFont typeface="Wingdings" panose="05000000000000000000" pitchFamily="2" charset="2"/>
              <a:buChar char="Ø"/>
            </a:pPr>
            <a:endParaRPr sz="2000" i="1" dirty="0">
              <a:solidFill>
                <a:schemeClr val="tx2"/>
              </a:solidFill>
              <a:sym typeface="Arial"/>
            </a:endParaRPr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Tx/>
              <a:buSzPts val="2000"/>
              <a:buFont typeface="Wingdings" panose="05000000000000000000" pitchFamily="2" charset="2"/>
              <a:buChar char="Ø"/>
            </a:pPr>
            <a:r>
              <a:rPr lang="en-US" sz="2000" i="1" dirty="0">
                <a:solidFill>
                  <a:schemeClr val="tx2"/>
                </a:solidFill>
                <a:sym typeface="Arial"/>
              </a:rPr>
              <a:t>There was no formal review process to examine, </a:t>
            </a:r>
            <a:r>
              <a:rPr lang="en-US" sz="2000" i="1" dirty="0" err="1">
                <a:solidFill>
                  <a:schemeClr val="tx2"/>
                </a:solidFill>
                <a:sym typeface="Arial"/>
              </a:rPr>
              <a:t>analyse</a:t>
            </a:r>
            <a:r>
              <a:rPr lang="en-US" sz="2000" i="1" dirty="0">
                <a:solidFill>
                  <a:schemeClr val="tx2"/>
                </a:solidFill>
                <a:sym typeface="Arial"/>
              </a:rPr>
              <a:t>, and assess (evaluate) the change in the piping system before it was being implemented. The MOC Program for managing changes on piping systems was inadequate. 4) MOC</a:t>
            </a:r>
            <a:endParaRPr sz="2000" dirty="0">
              <a:solidFill>
                <a:schemeClr val="tx2"/>
              </a:solidFill>
            </a:endParaRPr>
          </a:p>
          <a:p>
            <a:pPr marL="469900" marR="0" lvl="0" indent="-342900" algn="l" rtl="0">
              <a:spcBef>
                <a:spcPts val="0"/>
              </a:spcBef>
              <a:spcAft>
                <a:spcPts val="0"/>
              </a:spcAft>
              <a:buClrTx/>
              <a:buSzPts val="2000"/>
              <a:buFont typeface="Wingdings" panose="05000000000000000000" pitchFamily="2" charset="2"/>
              <a:buChar char="Ø"/>
            </a:pPr>
            <a:endParaRPr sz="2000" i="1" dirty="0">
              <a:solidFill>
                <a:schemeClr val="tx2"/>
              </a:solidFill>
              <a:sym typeface="Arial"/>
            </a:endParaRPr>
          </a:p>
        </p:txBody>
      </p:sp>
      <p:sp>
        <p:nvSpPr>
          <p:cNvPr id="6" name="Google Shape;131;p2"/>
          <p:cNvSpPr/>
          <p:nvPr/>
        </p:nvSpPr>
        <p:spPr>
          <a:xfrm>
            <a:off x="457200" y="6309360"/>
            <a:ext cx="60350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r>
              <a:rPr lang="en-US" sz="1600" b="1" i="1" dirty="0">
                <a:latin typeface="Times New Roman"/>
                <a:ea typeface="Times New Roman"/>
                <a:cs typeface="Times New Roman"/>
                <a:sym typeface="Times New Roman"/>
              </a:rPr>
              <a:t>Case 9</a:t>
            </a:r>
            <a:r>
              <a:rPr lang="en-US" sz="1600" b="1" i="1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The Role of the </a:t>
            </a:r>
            <a:r>
              <a:rPr lang="en-US" sz="1600" b="1" i="1" u="none" strike="noStrike" cap="none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Engineer </a:t>
            </a:r>
            <a:r>
              <a:rPr lang="en-US" sz="1600" b="1" i="1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&amp; </a:t>
            </a:r>
            <a:r>
              <a:rPr lang="en-US" sz="1600" b="1" i="1" u="none" strike="noStrike" cap="none" dirty="0" err="1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Nypro</a:t>
            </a:r>
            <a:r>
              <a:rPr lang="en-US" sz="1600" b="1" i="1" u="none" strike="noStrike" cap="none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Works, </a:t>
            </a:r>
            <a:r>
              <a:rPr lang="en-US" sz="1600" b="1" i="1" u="none" strike="noStrike" cap="none" dirty="0" err="1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Flixborough</a:t>
            </a:r>
            <a:r>
              <a:rPr lang="en-US" sz="1600" b="1" i="1" u="none" strike="noStrike" cap="none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UK</a:t>
            </a:r>
            <a:endParaRPr sz="1600" dirty="0"/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13"/>
          <p:cNvSpPr txBox="1"/>
          <p:nvPr/>
        </p:nvSpPr>
        <p:spPr>
          <a:xfrm>
            <a:off x="7620000" y="6477000"/>
            <a:ext cx="9144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Noto Sans Symbols"/>
              <a:buNone/>
            </a:pPr>
            <a:fld id="{00000000-1234-1234-1234-123412341234}" type="slidenum">
              <a:rPr lang="en-US" sz="12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13</a:t>
            </a:fld>
            <a:endParaRPr sz="12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p13"/>
          <p:cNvSpPr/>
          <p:nvPr/>
        </p:nvSpPr>
        <p:spPr>
          <a:xfrm>
            <a:off x="457200" y="182880"/>
            <a:ext cx="822960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</a:pPr>
            <a:r>
              <a:rPr lang="en-US" sz="2400" b="1" i="1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 Example: Two </a:t>
            </a:r>
            <a:r>
              <a:rPr lang="en-US" sz="2400" b="1" i="1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Key Personal Lessons:</a:t>
            </a:r>
            <a:endParaRPr dirty="0"/>
          </a:p>
        </p:txBody>
      </p:sp>
      <p:sp>
        <p:nvSpPr>
          <p:cNvPr id="264" name="Google Shape;264;p13"/>
          <p:cNvSpPr txBox="1"/>
          <p:nvPr/>
        </p:nvSpPr>
        <p:spPr>
          <a:xfrm>
            <a:off x="457200" y="822960"/>
            <a:ext cx="8229600" cy="54864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i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What are your Two Key Personal Lessons that can be taken from the </a:t>
            </a:r>
            <a:r>
              <a:rPr lang="en-US" sz="2000" i="1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Nypro</a:t>
            </a:r>
            <a:r>
              <a:rPr lang="en-US" sz="2000" i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Works loss incident at </a:t>
            </a:r>
            <a:r>
              <a:rPr lang="en-US" sz="2000" i="1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Flixborough</a:t>
            </a:r>
            <a:r>
              <a:rPr lang="en-US" sz="2000" i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UK?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i="1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i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Key Personal Lessons from this case study: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i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1) Know your limitations.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i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2) Ask for help!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i="1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i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Have you ever encountered a situation with a problem …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i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… and don’t know where to start?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i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… and your supervisor expects you to solve the problem? 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i="1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i="1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i="1" dirty="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When does 30 = 24?</a:t>
            </a:r>
            <a:endParaRPr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i="1" dirty="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(computer software story – see “Notes”)</a:t>
            </a:r>
            <a:endParaRPr sz="1000" b="1" i="1" dirty="0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i="1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Google Shape;131;p2"/>
          <p:cNvSpPr/>
          <p:nvPr/>
        </p:nvSpPr>
        <p:spPr>
          <a:xfrm>
            <a:off x="457200" y="6309360"/>
            <a:ext cx="60350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r>
              <a:rPr lang="en-US" sz="1600" b="1" i="1" dirty="0">
                <a:latin typeface="Times New Roman"/>
                <a:ea typeface="Times New Roman"/>
                <a:cs typeface="Times New Roman"/>
                <a:sym typeface="Times New Roman"/>
              </a:rPr>
              <a:t>Case 9</a:t>
            </a:r>
            <a:r>
              <a:rPr lang="en-US" sz="1600" b="1" i="1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The Role of the </a:t>
            </a:r>
            <a:r>
              <a:rPr lang="en-US" sz="1600" b="1" i="1" u="none" strike="noStrike" cap="none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Engineer </a:t>
            </a:r>
            <a:r>
              <a:rPr lang="en-US" sz="1600" b="1" i="1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&amp; </a:t>
            </a:r>
            <a:r>
              <a:rPr lang="en-US" sz="1600" b="1" i="1" u="none" strike="noStrike" cap="none" dirty="0" err="1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Nypro</a:t>
            </a:r>
            <a:r>
              <a:rPr lang="en-US" sz="1600" b="1" i="1" u="none" strike="noStrike" cap="none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Works, </a:t>
            </a:r>
            <a:r>
              <a:rPr lang="en-US" sz="1600" b="1" i="1" u="none" strike="noStrike" cap="none" dirty="0" err="1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Flixborough</a:t>
            </a:r>
            <a:r>
              <a:rPr lang="en-US" sz="1600" b="1" i="1" u="none" strike="noStrike" cap="none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UK</a:t>
            </a:r>
            <a:endParaRPr sz="1600" dirty="0"/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44058" y="1437096"/>
            <a:ext cx="3753391" cy="225001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11141" y="2465796"/>
            <a:ext cx="3818459" cy="2588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1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44058" y="3727493"/>
            <a:ext cx="3463642" cy="2597107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14"/>
          <p:cNvSpPr/>
          <p:nvPr/>
        </p:nvSpPr>
        <p:spPr>
          <a:xfrm rot="10800000">
            <a:off x="2362199" y="4495799"/>
            <a:ext cx="4657725" cy="196013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6079"/>
                </a:moveTo>
                <a:lnTo>
                  <a:pt x="13025" y="0"/>
                </a:lnTo>
                <a:lnTo>
                  <a:pt x="13025" y="3252"/>
                </a:lnTo>
                <a:lnTo>
                  <a:pt x="12427" y="3252"/>
                </a:lnTo>
                <a:cubicBezTo>
                  <a:pt x="5564" y="3252"/>
                  <a:pt x="0" y="7239"/>
                  <a:pt x="0" y="12158"/>
                </a:cubicBezTo>
                <a:lnTo>
                  <a:pt x="0" y="21600"/>
                </a:lnTo>
                <a:lnTo>
                  <a:pt x="5779" y="21600"/>
                </a:lnTo>
                <a:lnTo>
                  <a:pt x="5779" y="12158"/>
                </a:lnTo>
                <a:cubicBezTo>
                  <a:pt x="5779" y="10362"/>
                  <a:pt x="8755" y="8906"/>
                  <a:pt x="12427" y="8906"/>
                </a:cubicBezTo>
                <a:lnTo>
                  <a:pt x="13025" y="8906"/>
                </a:lnTo>
                <a:lnTo>
                  <a:pt x="13025" y="12158"/>
                </a:lnTo>
                <a:lnTo>
                  <a:pt x="21600" y="6079"/>
                </a:lnTo>
                <a:close/>
              </a:path>
            </a:pathLst>
          </a:custGeom>
          <a:solidFill>
            <a:srgbClr val="FFFF00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14"/>
          <p:cNvSpPr/>
          <p:nvPr/>
        </p:nvSpPr>
        <p:spPr>
          <a:xfrm rot="5400000">
            <a:off x="4836400" y="943542"/>
            <a:ext cx="1371600" cy="34290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6079"/>
                </a:moveTo>
                <a:lnTo>
                  <a:pt x="13025" y="0"/>
                </a:lnTo>
                <a:lnTo>
                  <a:pt x="13025" y="3252"/>
                </a:lnTo>
                <a:lnTo>
                  <a:pt x="12427" y="3252"/>
                </a:lnTo>
                <a:cubicBezTo>
                  <a:pt x="5564" y="3252"/>
                  <a:pt x="0" y="7239"/>
                  <a:pt x="0" y="12158"/>
                </a:cubicBezTo>
                <a:lnTo>
                  <a:pt x="0" y="21600"/>
                </a:lnTo>
                <a:lnTo>
                  <a:pt x="5779" y="21600"/>
                </a:lnTo>
                <a:lnTo>
                  <a:pt x="5779" y="12158"/>
                </a:lnTo>
                <a:cubicBezTo>
                  <a:pt x="5779" y="10362"/>
                  <a:pt x="8755" y="8906"/>
                  <a:pt x="12427" y="8906"/>
                </a:cubicBezTo>
                <a:lnTo>
                  <a:pt x="13025" y="8906"/>
                </a:lnTo>
                <a:lnTo>
                  <a:pt x="13025" y="12158"/>
                </a:lnTo>
                <a:lnTo>
                  <a:pt x="21600" y="6079"/>
                </a:lnTo>
                <a:close/>
              </a:path>
            </a:pathLst>
          </a:custGeom>
          <a:solidFill>
            <a:srgbClr val="FFFF00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14"/>
          <p:cNvSpPr/>
          <p:nvPr/>
        </p:nvSpPr>
        <p:spPr>
          <a:xfrm>
            <a:off x="4097448" y="408396"/>
            <a:ext cx="4589351" cy="2057400"/>
          </a:xfrm>
          <a:prstGeom prst="irregularSeal2">
            <a:avLst/>
          </a:prstGeom>
          <a:solidFill>
            <a:schemeClr val="lt2"/>
          </a:solidFill>
          <a:ln w="28575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1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1) Know Your</a:t>
            </a:r>
            <a:endParaRPr/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Limitations!</a:t>
            </a:r>
            <a:endParaRPr/>
          </a:p>
        </p:txBody>
      </p:sp>
      <p:sp>
        <p:nvSpPr>
          <p:cNvPr id="280" name="Google Shape;280;p14"/>
          <p:cNvSpPr/>
          <p:nvPr/>
        </p:nvSpPr>
        <p:spPr>
          <a:xfrm>
            <a:off x="4325112" y="5037093"/>
            <a:ext cx="4572000" cy="1219200"/>
          </a:xfrm>
          <a:prstGeom prst="star16">
            <a:avLst>
              <a:gd name="adj" fmla="val 37500"/>
            </a:avLst>
          </a:prstGeom>
          <a:solidFill>
            <a:schemeClr val="lt2"/>
          </a:solidFill>
          <a:ln w="28575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1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400"/>
              <a:buFont typeface="Noto Sans Symbols"/>
              <a:buNone/>
            </a:pPr>
            <a:r>
              <a:rPr lang="en-US" sz="2400">
                <a:solidFill>
                  <a:srgbClr val="FF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2) Ask for Help!</a:t>
            </a:r>
            <a:endParaRPr/>
          </a:p>
        </p:txBody>
      </p:sp>
      <p:sp>
        <p:nvSpPr>
          <p:cNvPr id="281" name="Google Shape;281;p14"/>
          <p:cNvSpPr/>
          <p:nvPr/>
        </p:nvSpPr>
        <p:spPr>
          <a:xfrm>
            <a:off x="457200" y="182880"/>
            <a:ext cx="822960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 Symbols"/>
              <a:buNone/>
            </a:pPr>
            <a:r>
              <a:rPr lang="en-US" sz="2800" b="1" i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Two Key Personal Lessons:</a:t>
            </a:r>
            <a:endParaRPr/>
          </a:p>
        </p:txBody>
      </p:sp>
      <p:sp>
        <p:nvSpPr>
          <p:cNvPr id="282" name="Google Shape;282;p14"/>
          <p:cNvSpPr txBox="1"/>
          <p:nvPr/>
        </p:nvSpPr>
        <p:spPr>
          <a:xfrm>
            <a:off x="7620000" y="6477000"/>
            <a:ext cx="9144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Noto Sans Symbols"/>
              <a:buNone/>
            </a:pPr>
            <a:fld id="{00000000-1234-1234-1234-123412341234}" type="slidenum">
              <a:rPr lang="en-US" sz="12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14</a:t>
            </a:fld>
            <a:endParaRPr sz="12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31;p2"/>
          <p:cNvSpPr/>
          <p:nvPr/>
        </p:nvSpPr>
        <p:spPr>
          <a:xfrm>
            <a:off x="457200" y="6309360"/>
            <a:ext cx="60350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r>
              <a:rPr lang="en-US" sz="1600" b="1" i="1" dirty="0">
                <a:latin typeface="Times New Roman"/>
                <a:ea typeface="Times New Roman"/>
                <a:cs typeface="Times New Roman"/>
                <a:sym typeface="Times New Roman"/>
              </a:rPr>
              <a:t>Case 9</a:t>
            </a:r>
            <a:r>
              <a:rPr lang="en-US" sz="1600" b="1" i="1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The Role of the </a:t>
            </a:r>
            <a:r>
              <a:rPr lang="en-US" sz="1600" b="1" i="1" u="none" strike="noStrike" cap="none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Engineer </a:t>
            </a:r>
            <a:r>
              <a:rPr lang="en-US" sz="1600" b="1" i="1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&amp; </a:t>
            </a:r>
            <a:r>
              <a:rPr lang="en-US" sz="1600" b="1" i="1" u="none" strike="noStrike" cap="none" dirty="0" err="1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Nypro</a:t>
            </a:r>
            <a:r>
              <a:rPr lang="en-US" sz="1600" b="1" i="1" u="none" strike="noStrike" cap="none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Works, </a:t>
            </a:r>
            <a:r>
              <a:rPr lang="en-US" sz="1600" b="1" i="1" u="none" strike="noStrike" cap="none" dirty="0" err="1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Flixborough</a:t>
            </a:r>
            <a:r>
              <a:rPr lang="en-US" sz="1600" b="1" i="1" u="none" strike="noStrike" cap="none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UK</a:t>
            </a:r>
            <a:endParaRPr sz="1600" dirty="0"/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17"/>
          <p:cNvSpPr txBox="1">
            <a:spLocks noGrp="1"/>
          </p:cNvSpPr>
          <p:nvPr>
            <p:ph type="body" idx="4294967295"/>
          </p:nvPr>
        </p:nvSpPr>
        <p:spPr>
          <a:xfrm>
            <a:off x="455613" y="731838"/>
            <a:ext cx="8226425" cy="5486400"/>
          </a:xfrm>
          <a:prstGeom prst="rect">
            <a:avLst/>
          </a:prstGeom>
          <a:solidFill>
            <a:schemeClr val="accent1">
              <a:alpha val="69803"/>
            </a:schemeClr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</a:pPr>
            <a:r>
              <a:rPr lang="en-US" sz="2000" b="1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Q: Will you encounter a situation with a problem …</a:t>
            </a:r>
            <a:endParaRPr dirty="0"/>
          </a:p>
          <a:p>
            <a:pPr marL="1009650" lvl="1" indent="-609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2000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… and don’t know where to start?</a:t>
            </a:r>
            <a:endParaRPr dirty="0"/>
          </a:p>
          <a:p>
            <a:pPr marL="1009650" lvl="1" indent="-609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2000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… and your supervisor expects you to solve the problem? </a:t>
            </a:r>
            <a:endParaRPr dirty="0"/>
          </a:p>
          <a:p>
            <a:pPr marL="609600" lvl="0" indent="-609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</a:pPr>
            <a:endParaRPr sz="2000" dirty="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</a:pPr>
            <a:r>
              <a:rPr lang="en-US" sz="2000" b="1" dirty="0" smtClean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1) Know </a:t>
            </a:r>
            <a:r>
              <a:rPr lang="en-US" sz="2000" b="1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your limitations. </a:t>
            </a:r>
            <a:endParaRPr dirty="0"/>
          </a:p>
          <a:p>
            <a:pPr marL="742950" lvl="1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2000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Recognize when the work </a:t>
            </a:r>
            <a:br>
              <a:rPr lang="en-US" sz="2000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000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being requested of you is </a:t>
            </a:r>
            <a:br>
              <a:rPr lang="en-US" sz="2000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000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beyond your capabilities. </a:t>
            </a:r>
            <a:endParaRPr dirty="0"/>
          </a:p>
          <a:p>
            <a:pPr marL="609600" lvl="0" indent="-482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Times New Roman"/>
              <a:buNone/>
            </a:pPr>
            <a:endParaRPr sz="2000" dirty="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</a:pPr>
            <a:r>
              <a:rPr lang="en-US" sz="2000" b="1" dirty="0" smtClean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2) Ask </a:t>
            </a:r>
            <a:r>
              <a:rPr lang="en-US" sz="2000" b="1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for Help! </a:t>
            </a:r>
            <a:endParaRPr dirty="0"/>
          </a:p>
          <a:p>
            <a:pPr marL="742950" lvl="1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2000" u="sng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It is not as though you can</a:t>
            </a:r>
            <a:br>
              <a:rPr lang="en-US" sz="2000" u="sng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000" u="sng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“refuse to do the job”!</a:t>
            </a:r>
            <a:endParaRPr dirty="0"/>
          </a:p>
          <a:p>
            <a:pPr marL="742950" lvl="1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2000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Engage subject-matter </a:t>
            </a:r>
            <a:br>
              <a:rPr lang="en-US" sz="2000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000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experts. </a:t>
            </a:r>
            <a:endParaRPr dirty="0"/>
          </a:p>
          <a:p>
            <a:pPr marL="742950" lvl="1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2000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Consult in teams, especially </a:t>
            </a:r>
            <a:br>
              <a:rPr lang="en-US" sz="2000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000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at redesign, and with original designers.</a:t>
            </a:r>
            <a:endParaRPr dirty="0"/>
          </a:p>
          <a:p>
            <a:pPr marL="742950" lvl="1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2000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This is how you </a:t>
            </a:r>
            <a:r>
              <a:rPr lang="en-US" sz="2000" u="sng" dirty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build your expertise!</a:t>
            </a:r>
            <a:endParaRPr dirty="0"/>
          </a:p>
          <a:p>
            <a:pPr marL="609600" lvl="0" indent="-609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</a:pPr>
            <a:endParaRPr sz="2000" dirty="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0" name="Google Shape;320;p17"/>
          <p:cNvSpPr/>
          <p:nvPr/>
        </p:nvSpPr>
        <p:spPr>
          <a:xfrm>
            <a:off x="457200" y="182880"/>
            <a:ext cx="822960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</a:pPr>
            <a:r>
              <a:rPr lang="en-US" sz="2400" b="1" i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Summary and Two Key Personal Lessons:</a:t>
            </a:r>
            <a:endParaRPr/>
          </a:p>
        </p:txBody>
      </p:sp>
      <p:sp>
        <p:nvSpPr>
          <p:cNvPr id="321" name="Google Shape;321;p17"/>
          <p:cNvSpPr txBox="1"/>
          <p:nvPr/>
        </p:nvSpPr>
        <p:spPr>
          <a:xfrm>
            <a:off x="7620000" y="6477000"/>
            <a:ext cx="9144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Noto Sans Symbols"/>
              <a:buNone/>
            </a:pPr>
            <a:fld id="{00000000-1234-1234-1234-123412341234}" type="slidenum">
              <a:rPr lang="en-US" sz="12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15</a:t>
            </a:fld>
            <a:endParaRPr sz="12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8825" y="1953954"/>
            <a:ext cx="4048095" cy="3042168"/>
          </a:xfrm>
          <a:prstGeom prst="rect">
            <a:avLst/>
          </a:prstGeom>
        </p:spPr>
      </p:pic>
      <p:sp>
        <p:nvSpPr>
          <p:cNvPr id="8" name="Google Shape;131;p2"/>
          <p:cNvSpPr/>
          <p:nvPr/>
        </p:nvSpPr>
        <p:spPr>
          <a:xfrm>
            <a:off x="457200" y="6309360"/>
            <a:ext cx="60350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r>
              <a:rPr lang="en-US" sz="1600" b="1" i="1" dirty="0">
                <a:latin typeface="Times New Roman"/>
                <a:ea typeface="Times New Roman"/>
                <a:cs typeface="Times New Roman"/>
                <a:sym typeface="Times New Roman"/>
              </a:rPr>
              <a:t>Case 9</a:t>
            </a:r>
            <a:r>
              <a:rPr lang="en-US" sz="1600" b="1" i="1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The Role of the </a:t>
            </a:r>
            <a:r>
              <a:rPr lang="en-US" sz="1600" b="1" i="1" u="none" strike="noStrike" cap="none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Engineer </a:t>
            </a:r>
            <a:r>
              <a:rPr lang="en-US" sz="1600" b="1" i="1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&amp; </a:t>
            </a:r>
            <a:r>
              <a:rPr lang="en-US" sz="1600" b="1" i="1" u="none" strike="noStrike" cap="none" dirty="0" err="1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Nypro</a:t>
            </a:r>
            <a:r>
              <a:rPr lang="en-US" sz="1600" b="1" i="1" u="none" strike="noStrike" cap="none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Works, </a:t>
            </a:r>
            <a:r>
              <a:rPr lang="en-US" sz="1600" b="1" i="1" u="none" strike="noStrike" cap="none" dirty="0" err="1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Flixborough</a:t>
            </a:r>
            <a:r>
              <a:rPr lang="en-US" sz="1600" b="1" i="1" u="none" strike="noStrike" cap="none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UK</a:t>
            </a:r>
            <a:endParaRPr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"/>
          <p:cNvSpPr txBox="1">
            <a:spLocks noGrp="1"/>
          </p:cNvSpPr>
          <p:nvPr>
            <p:ph type="body" idx="4294967295"/>
          </p:nvPr>
        </p:nvSpPr>
        <p:spPr>
          <a:xfrm>
            <a:off x="455613" y="822324"/>
            <a:ext cx="8226425" cy="5486400"/>
          </a:xfrm>
          <a:prstGeom prst="rect">
            <a:avLst/>
          </a:prstGeom>
          <a:solidFill>
            <a:schemeClr val="accent1">
              <a:alpha val="49803"/>
            </a:schemeClr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609600" lvl="0" indent="-609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Times New Roman"/>
              <a:buNone/>
            </a:pP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09600" lvl="0" indent="-609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Times New Roman"/>
              <a:buNone/>
            </a:pPr>
            <a:r>
              <a:rPr lang="en-US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 the end of this module, you should be able to:</a:t>
            </a:r>
            <a:endParaRPr/>
          </a:p>
          <a:p>
            <a:pPr marL="609600" lvl="0" indent="-609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Times New Roman"/>
              <a:buNone/>
            </a:pP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09600" lvl="0" indent="-609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Assess a situation, recognize your limitations, and apply the two Key Personal Lessons from this case study:</a:t>
            </a:r>
            <a:endParaRPr/>
          </a:p>
          <a:p>
            <a:pPr marL="800100" lvl="2" indent="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1) Know your limitations.</a:t>
            </a:r>
            <a:endParaRPr/>
          </a:p>
          <a:p>
            <a:pPr marL="800100" lvl="2" indent="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2) Ask for help!</a:t>
            </a:r>
            <a:endParaRPr/>
          </a:p>
          <a:p>
            <a:pPr marL="609600" lvl="0" indent="-482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2"/>
          <p:cNvSpPr/>
          <p:nvPr/>
        </p:nvSpPr>
        <p:spPr>
          <a:xfrm>
            <a:off x="457200" y="182880"/>
            <a:ext cx="822960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</a:pPr>
            <a:r>
              <a:rPr lang="en-US" sz="2400" b="1" i="1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Learning Outcomes</a:t>
            </a:r>
            <a:endParaRPr dirty="0"/>
          </a:p>
        </p:txBody>
      </p:sp>
      <p:sp>
        <p:nvSpPr>
          <p:cNvPr id="130" name="Google Shape;130;p2"/>
          <p:cNvSpPr txBox="1"/>
          <p:nvPr/>
        </p:nvSpPr>
        <p:spPr>
          <a:xfrm>
            <a:off x="7620000" y="6477000"/>
            <a:ext cx="9144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Noto Sans Symbols"/>
              <a:buNone/>
            </a:pPr>
            <a:fld id="{00000000-1234-1234-1234-123412341234}" type="slidenum"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fld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2"/>
          <p:cNvSpPr/>
          <p:nvPr/>
        </p:nvSpPr>
        <p:spPr>
          <a:xfrm>
            <a:off x="457200" y="6309360"/>
            <a:ext cx="60350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r>
              <a:rPr lang="en-US" sz="1600" b="1" i="1" dirty="0">
                <a:latin typeface="Times New Roman"/>
                <a:ea typeface="Times New Roman"/>
                <a:cs typeface="Times New Roman"/>
                <a:sym typeface="Times New Roman"/>
              </a:rPr>
              <a:t>Case 9</a:t>
            </a:r>
            <a:r>
              <a:rPr lang="en-US" sz="1600" b="1" i="1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The Role of the </a:t>
            </a:r>
            <a:r>
              <a:rPr lang="en-US" sz="1600" b="1" i="1" u="none" strike="noStrike" cap="none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Engineer </a:t>
            </a:r>
            <a:r>
              <a:rPr lang="en-US" sz="1600" b="1" i="1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&amp; </a:t>
            </a:r>
            <a:r>
              <a:rPr lang="en-US" sz="1600" b="1" i="1" u="none" strike="noStrike" cap="none" dirty="0" err="1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Nypro</a:t>
            </a:r>
            <a:r>
              <a:rPr lang="en-US" sz="1600" b="1" i="1" u="none" strike="noStrike" cap="none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Works, </a:t>
            </a:r>
            <a:r>
              <a:rPr lang="en-US" sz="1600" b="1" i="1" u="none" strike="noStrike" cap="none" dirty="0" err="1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Flixborough</a:t>
            </a:r>
            <a:r>
              <a:rPr lang="en-US" sz="1600" b="1" i="1" u="none" strike="noStrike" cap="none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UK</a:t>
            </a:r>
            <a:endParaRPr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"/>
          <p:cNvSpPr txBox="1"/>
          <p:nvPr/>
        </p:nvSpPr>
        <p:spPr>
          <a:xfrm>
            <a:off x="457200" y="731520"/>
            <a:ext cx="8229600" cy="5486400"/>
          </a:xfrm>
          <a:prstGeom prst="rect">
            <a:avLst/>
          </a:prstGeom>
          <a:solidFill>
            <a:srgbClr val="FFFFFF"/>
          </a:solidFill>
          <a:ln>
            <a:solidFill>
              <a:schemeClr val="tx2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r>
              <a:rPr lang="en-US" sz="2000" b="1" i="1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Videos are posted on </a:t>
            </a:r>
            <a:r>
              <a:rPr lang="en-US" sz="2000" b="1" i="1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eClass</a:t>
            </a:r>
            <a:r>
              <a:rPr lang="en-US" sz="2000" b="1" i="1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for viewing prior to the lecture. 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</a:pPr>
            <a:endParaRPr sz="1600" b="1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None/>
            </a:pPr>
            <a:r>
              <a:rPr lang="en-US" sz="16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Documentary Videos on the </a:t>
            </a:r>
            <a:r>
              <a:rPr lang="en-US" sz="1600" b="1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Nypro</a:t>
            </a:r>
            <a:r>
              <a:rPr lang="en-US" sz="16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Works, </a:t>
            </a:r>
            <a:r>
              <a:rPr lang="en-US" sz="1600" b="1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Flixborough</a:t>
            </a:r>
            <a:r>
              <a:rPr lang="en-US" sz="16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UK; 1-June-1974: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endParaRPr sz="1800" b="1" i="0" u="none" strike="noStrike" cap="none" dirty="0">
              <a:solidFill>
                <a:srgbClr val="0033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1800"/>
              <a:buFont typeface="Noto Sans Symbols"/>
              <a:buNone/>
            </a:pPr>
            <a:r>
              <a:rPr lang="en-US" sz="1800" b="1" i="0" u="none" strike="noStrike" cap="none" dirty="0">
                <a:solidFill>
                  <a:srgbClr val="0033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MP4 file LM 10-09-BBC1 </a:t>
            </a:r>
            <a:r>
              <a:rPr lang="en-US" sz="1800" b="1" i="0" u="none" strike="noStrike" cap="none" dirty="0" err="1">
                <a:solidFill>
                  <a:srgbClr val="0033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FlixboroughUK</a:t>
            </a:r>
            <a:r>
              <a:rPr lang="en-US" sz="1800" b="1" i="0" u="none" strike="noStrike" cap="none" dirty="0">
                <a:solidFill>
                  <a:srgbClr val="0033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Disaster 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1800"/>
              <a:buFont typeface="Noto Sans Symbols"/>
              <a:buNone/>
            </a:pPr>
            <a:r>
              <a:rPr lang="en-US" sz="1800" b="1" i="0" u="none" strike="noStrike" cap="none" dirty="0">
                <a:solidFill>
                  <a:srgbClr val="0033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MP4 file LM 10-09-BBC2 </a:t>
            </a:r>
            <a:r>
              <a:rPr lang="en-US" sz="1800" b="1" i="0" u="none" strike="noStrike" cap="none" dirty="0" err="1">
                <a:solidFill>
                  <a:srgbClr val="0033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FlixboroughUK</a:t>
            </a:r>
            <a:r>
              <a:rPr lang="en-US" sz="1800" b="1" i="0" u="none" strike="noStrike" cap="none" dirty="0">
                <a:solidFill>
                  <a:srgbClr val="0033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Disaster</a:t>
            </a:r>
            <a:endParaRPr dirty="0"/>
          </a:p>
        </p:txBody>
      </p:sp>
      <p:sp>
        <p:nvSpPr>
          <p:cNvPr id="137" name="Google Shape;137;p3"/>
          <p:cNvSpPr txBox="1"/>
          <p:nvPr/>
        </p:nvSpPr>
        <p:spPr>
          <a:xfrm>
            <a:off x="7620000" y="6477000"/>
            <a:ext cx="9144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Noto Sans Symbols"/>
              <a:buNone/>
            </a:pPr>
            <a:fld id="{00000000-1234-1234-1234-123412341234}" type="slidenum"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fld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3"/>
          <p:cNvSpPr/>
          <p:nvPr/>
        </p:nvSpPr>
        <p:spPr>
          <a:xfrm>
            <a:off x="457200" y="182880"/>
            <a:ext cx="822960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</a:pPr>
            <a:r>
              <a:rPr lang="en-US" sz="2400" b="1" i="1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Documentary Videos – Viewed via </a:t>
            </a:r>
            <a:r>
              <a:rPr lang="en-US" sz="2400" b="1" i="1" u="none" strike="noStrike" cap="none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eClass</a:t>
            </a:r>
            <a:r>
              <a:rPr lang="en-US" sz="2400" b="1" i="1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dirty="0"/>
          </a:p>
        </p:txBody>
      </p:sp>
      <p:pic>
        <p:nvPicPr>
          <p:cNvPr id="140" name="Google Shape;140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48640" y="2743200"/>
            <a:ext cx="3931920" cy="2743200"/>
          </a:xfrm>
          <a:prstGeom prst="rect">
            <a:avLst/>
          </a:prstGeom>
          <a:noFill/>
          <a:ln>
            <a:solidFill>
              <a:schemeClr val="tx2"/>
            </a:solidFill>
          </a:ln>
          <a:effectLst>
            <a:outerShdw dist="107763" dir="2700000" algn="ctr" rotWithShape="0">
              <a:schemeClr val="lt2"/>
            </a:outerShdw>
          </a:effectLst>
        </p:spPr>
      </p:pic>
      <p:pic>
        <p:nvPicPr>
          <p:cNvPr id="141" name="Google Shape;141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663440" y="2834640"/>
            <a:ext cx="3931920" cy="2743200"/>
          </a:xfrm>
          <a:prstGeom prst="rect">
            <a:avLst/>
          </a:prstGeom>
          <a:noFill/>
          <a:ln>
            <a:solidFill>
              <a:schemeClr val="tx2"/>
            </a:solidFill>
          </a:ln>
          <a:effectLst>
            <a:outerShdw dist="107763" dir="2700000" algn="ctr" rotWithShape="0">
              <a:schemeClr val="lt2"/>
            </a:outerShdw>
          </a:effectLst>
        </p:spPr>
      </p:pic>
      <p:sp>
        <p:nvSpPr>
          <p:cNvPr id="8" name="Google Shape;131;p2"/>
          <p:cNvSpPr/>
          <p:nvPr/>
        </p:nvSpPr>
        <p:spPr>
          <a:xfrm>
            <a:off x="457200" y="6309360"/>
            <a:ext cx="60350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r>
              <a:rPr lang="en-US" sz="1600" b="1" i="1" dirty="0">
                <a:latin typeface="Times New Roman"/>
                <a:ea typeface="Times New Roman"/>
                <a:cs typeface="Times New Roman"/>
                <a:sym typeface="Times New Roman"/>
              </a:rPr>
              <a:t>Case 9</a:t>
            </a:r>
            <a:r>
              <a:rPr lang="en-US" sz="1600" b="1" i="1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The Role of the </a:t>
            </a:r>
            <a:r>
              <a:rPr lang="en-US" sz="1600" b="1" i="1" u="none" strike="noStrike" cap="none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Engineer </a:t>
            </a:r>
            <a:r>
              <a:rPr lang="en-US" sz="1600" b="1" i="1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&amp; </a:t>
            </a:r>
            <a:r>
              <a:rPr lang="en-US" sz="1600" b="1" i="1" u="none" strike="noStrike" cap="none" dirty="0" err="1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Nypro</a:t>
            </a:r>
            <a:r>
              <a:rPr lang="en-US" sz="1600" b="1" i="1" u="none" strike="noStrike" cap="none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Works, </a:t>
            </a:r>
            <a:r>
              <a:rPr lang="en-US" sz="1600" b="1" i="1" u="none" strike="noStrike" cap="none" dirty="0" err="1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Flixborough</a:t>
            </a:r>
            <a:r>
              <a:rPr lang="en-US" sz="1600" b="1" i="1" u="none" strike="noStrike" cap="none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UK</a:t>
            </a:r>
            <a:endParaRPr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4"/>
          <p:cNvSpPr txBox="1"/>
          <p:nvPr/>
        </p:nvSpPr>
        <p:spPr>
          <a:xfrm>
            <a:off x="7620000" y="6477000"/>
            <a:ext cx="9144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Noto Sans Symbols"/>
              <a:buNone/>
            </a:pPr>
            <a:fld id="{00000000-1234-1234-1234-123412341234}" type="slidenum"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</a:t>
            </a:fld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4"/>
          <p:cNvSpPr/>
          <p:nvPr/>
        </p:nvSpPr>
        <p:spPr>
          <a:xfrm>
            <a:off x="457200" y="182880"/>
            <a:ext cx="822960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</a:pPr>
            <a:r>
              <a:rPr lang="en-US" sz="2800" b="1" i="1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consequences …</a:t>
            </a:r>
            <a:endParaRPr sz="1600"/>
          </a:p>
        </p:txBody>
      </p:sp>
      <p:pic>
        <p:nvPicPr>
          <p:cNvPr id="152" name="Google Shape;152;p4" descr="C:\Documents and Settings\durai\Desktop\Flixborough1974-2.jpg"/>
          <p:cNvPicPr preferRelativeResize="0">
            <a:picLocks noChangeAspect="1"/>
          </p:cNvPicPr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51703" y="2971800"/>
            <a:ext cx="4729909" cy="3200400"/>
          </a:xfrm>
          <a:prstGeom prst="rect">
            <a:avLst/>
          </a:prstGeom>
          <a:noFill/>
          <a:ln>
            <a:noFill/>
          </a:ln>
          <a:effectLst>
            <a:outerShdw dist="107763" dir="2700000" algn="ctr" rotWithShape="0">
              <a:srgbClr val="808080"/>
            </a:outerShdw>
          </a:effectLst>
        </p:spPr>
      </p:pic>
      <p:pic>
        <p:nvPicPr>
          <p:cNvPr id="153" name="Google Shape;153;p4"/>
          <p:cNvPicPr preferRelativeResize="0">
            <a:picLocks noChangeAspect="1"/>
          </p:cNvPicPr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81002" y="1371600"/>
            <a:ext cx="4268226" cy="3200400"/>
          </a:xfrm>
          <a:prstGeom prst="rect">
            <a:avLst/>
          </a:prstGeom>
          <a:noFill/>
          <a:ln>
            <a:noFill/>
          </a:ln>
          <a:effectLst>
            <a:outerShdw dist="107763" dir="2700000" algn="ctr" rotWithShape="0">
              <a:srgbClr val="808080"/>
            </a:outerShdw>
          </a:effectLst>
        </p:spPr>
      </p:pic>
      <p:sp>
        <p:nvSpPr>
          <p:cNvPr id="154" name="Google Shape;154;p4"/>
          <p:cNvSpPr txBox="1"/>
          <p:nvPr/>
        </p:nvSpPr>
        <p:spPr>
          <a:xfrm>
            <a:off x="4241800" y="756920"/>
            <a:ext cx="4445000" cy="2077149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609600" marR="0" lvl="0" indent="-609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Noto Sans Symbols"/>
              <a:buNone/>
            </a:pPr>
            <a:r>
              <a:rPr lang="en-US" b="0" i="0" u="none" strike="noStrike" cap="none" dirty="0">
                <a:solidFill>
                  <a:schemeClr val="tx2"/>
                </a:solidFill>
                <a:sym typeface="Arial"/>
              </a:rPr>
              <a:t>Consequences / Impact on PEAP:</a:t>
            </a:r>
            <a:endParaRPr dirty="0">
              <a:solidFill>
                <a:schemeClr val="tx2"/>
              </a:solidFill>
            </a:endParaRPr>
          </a:p>
          <a:p>
            <a:pPr marL="609600" marR="0" lvl="0" indent="-609600" algn="l" rtl="0"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Noto Sans Symbols"/>
              <a:buChar char="⮚"/>
            </a:pPr>
            <a:r>
              <a:rPr lang="en-US" b="0" i="0" u="none" strike="noStrike" cap="none" dirty="0">
                <a:solidFill>
                  <a:schemeClr val="tx2"/>
                </a:solidFill>
                <a:sym typeface="Arial"/>
              </a:rPr>
              <a:t>Entire plant levelled.</a:t>
            </a:r>
            <a:endParaRPr dirty="0">
              <a:solidFill>
                <a:schemeClr val="tx2"/>
              </a:solidFill>
            </a:endParaRPr>
          </a:p>
          <a:p>
            <a:pPr marL="609600" marR="0" lvl="0" indent="-609600" algn="l" rtl="0"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Noto Sans Symbols"/>
              <a:buChar char="⮚"/>
            </a:pPr>
            <a:r>
              <a:rPr lang="en-US" b="0" i="0" u="none" strike="noStrike" cap="none" dirty="0">
                <a:solidFill>
                  <a:schemeClr val="tx2"/>
                </a:solidFill>
                <a:sym typeface="Arial"/>
              </a:rPr>
              <a:t>28 deaths</a:t>
            </a:r>
            <a:endParaRPr dirty="0">
              <a:solidFill>
                <a:schemeClr val="tx2"/>
              </a:solidFill>
            </a:endParaRPr>
          </a:p>
          <a:p>
            <a:pPr marL="609600" marR="0" lvl="0" indent="-609600" algn="l" rtl="0"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Noto Sans Symbols"/>
              <a:buChar char="⮚"/>
            </a:pPr>
            <a:r>
              <a:rPr lang="en-US" b="0" i="0" u="none" strike="noStrike" cap="none" dirty="0">
                <a:solidFill>
                  <a:schemeClr val="tx2"/>
                </a:solidFill>
                <a:sym typeface="Arial"/>
              </a:rPr>
              <a:t>36 serious injuries</a:t>
            </a:r>
            <a:endParaRPr dirty="0">
              <a:solidFill>
                <a:schemeClr val="tx2"/>
              </a:solidFill>
            </a:endParaRPr>
          </a:p>
          <a:p>
            <a:pPr marL="609600" marR="0" lvl="0" indent="-609600" algn="l" rtl="0"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Noto Sans Symbols"/>
              <a:buChar char="⮚"/>
            </a:pPr>
            <a:r>
              <a:rPr lang="en-US" b="0" i="0" u="none" strike="noStrike" cap="none" dirty="0">
                <a:solidFill>
                  <a:schemeClr val="tx2"/>
                </a:solidFill>
                <a:sym typeface="Arial"/>
              </a:rPr>
              <a:t>Hundreds of minor injuries</a:t>
            </a:r>
            <a:endParaRPr dirty="0">
              <a:solidFill>
                <a:schemeClr val="tx2"/>
              </a:solidFill>
            </a:endParaRPr>
          </a:p>
          <a:p>
            <a:pPr marL="609600" marR="0" lvl="0" indent="-609600" algn="l" rtl="0"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Noto Sans Symbols"/>
              <a:buChar char="⮚"/>
            </a:pPr>
            <a:r>
              <a:rPr lang="en-US" b="0" i="0" u="none" strike="noStrike" cap="none" dirty="0">
                <a:solidFill>
                  <a:schemeClr val="tx2"/>
                </a:solidFill>
                <a:sym typeface="Arial"/>
              </a:rPr>
              <a:t>1,821 houses and 167 shops and </a:t>
            </a:r>
            <a:br>
              <a:rPr lang="en-US" b="0" i="0" u="none" strike="noStrike" cap="none" dirty="0">
                <a:solidFill>
                  <a:schemeClr val="tx2"/>
                </a:solidFill>
                <a:sym typeface="Arial"/>
              </a:rPr>
            </a:br>
            <a:r>
              <a:rPr lang="en-US" b="0" i="0" u="none" strike="noStrike" cap="none" dirty="0">
                <a:solidFill>
                  <a:schemeClr val="tx2"/>
                </a:solidFill>
                <a:sym typeface="Arial"/>
              </a:rPr>
              <a:t>factories damaged.</a:t>
            </a:r>
            <a:endParaRPr dirty="0">
              <a:solidFill>
                <a:schemeClr val="tx2"/>
              </a:solidFill>
            </a:endParaRPr>
          </a:p>
          <a:p>
            <a:pPr marL="609600" marR="0" lvl="0" indent="-609600" algn="l" rtl="0"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Noto Sans Symbols"/>
              <a:buChar char="⮚"/>
            </a:pPr>
            <a:r>
              <a:rPr lang="en-US" b="0" i="0" u="none" strike="noStrike" cap="none" dirty="0">
                <a:solidFill>
                  <a:schemeClr val="tx2"/>
                </a:solidFill>
                <a:sym typeface="Arial"/>
              </a:rPr>
              <a:t>Fire burned for 10 days.</a:t>
            </a:r>
            <a:endParaRPr b="0" i="1" u="none" strike="noStrike" cap="none" dirty="0">
              <a:solidFill>
                <a:schemeClr val="tx2"/>
              </a:solidFill>
              <a:sym typeface="Arial"/>
            </a:endParaRPr>
          </a:p>
        </p:txBody>
      </p:sp>
      <p:sp>
        <p:nvSpPr>
          <p:cNvPr id="8" name="Google Shape;131;p2"/>
          <p:cNvSpPr/>
          <p:nvPr/>
        </p:nvSpPr>
        <p:spPr>
          <a:xfrm>
            <a:off x="457200" y="6309360"/>
            <a:ext cx="60350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r>
              <a:rPr lang="en-US" sz="1600" b="1" i="1" dirty="0">
                <a:latin typeface="Times New Roman"/>
                <a:ea typeface="Times New Roman"/>
                <a:cs typeface="Times New Roman"/>
                <a:sym typeface="Times New Roman"/>
              </a:rPr>
              <a:t>Case 9</a:t>
            </a:r>
            <a:r>
              <a:rPr lang="en-US" sz="1600" b="1" i="1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The Role of the </a:t>
            </a:r>
            <a:r>
              <a:rPr lang="en-US" sz="1600" b="1" i="1" u="none" strike="noStrike" cap="none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Engineer </a:t>
            </a:r>
            <a:r>
              <a:rPr lang="en-US" sz="1600" b="1" i="1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&amp; </a:t>
            </a:r>
            <a:r>
              <a:rPr lang="en-US" sz="1600" b="1" i="1" u="none" strike="noStrike" cap="none" dirty="0" err="1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Nypro</a:t>
            </a:r>
            <a:r>
              <a:rPr lang="en-US" sz="1600" b="1" i="1" u="none" strike="noStrike" cap="none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Works, </a:t>
            </a:r>
            <a:r>
              <a:rPr lang="en-US" sz="1600" b="1" i="1" u="none" strike="noStrike" cap="none" dirty="0" err="1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Flixborough</a:t>
            </a:r>
            <a:r>
              <a:rPr lang="en-US" sz="1600" b="1" i="1" u="none" strike="noStrike" cap="none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UK</a:t>
            </a:r>
            <a:endParaRPr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5"/>
          <p:cNvSpPr txBox="1">
            <a:spLocks noGrp="1"/>
          </p:cNvSpPr>
          <p:nvPr>
            <p:ph type="body" idx="4294967295"/>
          </p:nvPr>
        </p:nvSpPr>
        <p:spPr>
          <a:xfrm>
            <a:off x="455613" y="730251"/>
            <a:ext cx="8226425" cy="5486400"/>
          </a:xfrm>
          <a:prstGeom prst="rect">
            <a:avLst/>
          </a:prstGeom>
          <a:solidFill>
            <a:schemeClr val="accent1">
              <a:alpha val="69803"/>
            </a:schemeClr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215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Recent Operational History and Events Prior to the Explosion:</a:t>
            </a:r>
            <a:endParaRPr/>
          </a:p>
          <a:p>
            <a:pPr marL="742950" lvl="1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Cyclohexane explosions elsewhere.</a:t>
            </a:r>
            <a:endParaRPr/>
          </a:p>
          <a:p>
            <a:pPr marL="742950" lvl="1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Cyclohexane leak from Reactor 5</a:t>
            </a:r>
            <a:endParaRPr/>
          </a:p>
          <a:p>
            <a:pPr marL="742950" lvl="1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Another cyclohexane leak from Reactor 5</a:t>
            </a:r>
            <a:endParaRPr/>
          </a:p>
          <a:p>
            <a:pPr marL="742950" lvl="1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Examination revealed a vertical crack</a:t>
            </a:r>
            <a:endParaRPr/>
          </a:p>
          <a:p>
            <a:pPr marL="742950" lvl="1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Decision made to install a bypass pipe … </a:t>
            </a:r>
            <a:br>
              <a:rPr lang="en-US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000" u="sng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 order to prevent down-time and production loss</a:t>
            </a:r>
            <a:r>
              <a:rPr lang="en-US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  <a:p>
            <a:pPr marL="342900" lvl="0" indent="-215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bypass pipe (termed “dog-leg”) was installed, the plant started up, operated successfully for approximately 2 months, and then the disaster struck.</a:t>
            </a:r>
            <a:endParaRPr/>
          </a:p>
          <a:p>
            <a:pPr marL="342900" lvl="0" indent="-215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Let’s examine this using our methods …</a:t>
            </a:r>
            <a:endParaRPr/>
          </a:p>
          <a:p>
            <a:pPr marL="914400" lvl="1" indent="-4572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Times New Roman"/>
              <a:buAutoNum type="alphaLcParenR"/>
            </a:pPr>
            <a:r>
              <a:rPr lang="en-US" sz="20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SITUATION?</a:t>
            </a:r>
            <a:endParaRPr/>
          </a:p>
          <a:p>
            <a:pPr marL="914400" lvl="1" indent="-4572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Times New Roman"/>
              <a:buAutoNum type="alphaLcParenR"/>
            </a:pPr>
            <a:r>
              <a:rPr lang="en-US" sz="20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CONCERN?</a:t>
            </a:r>
            <a:endParaRPr/>
          </a:p>
          <a:p>
            <a:pPr marL="914400" lvl="1" indent="-4572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Times New Roman"/>
              <a:buAutoNum type="alphaLcParenR"/>
            </a:pPr>
            <a:r>
              <a:rPr lang="en-US" sz="2000" b="1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WHAT SHOULD BE DONE?</a:t>
            </a:r>
            <a:endParaRPr/>
          </a:p>
          <a:p>
            <a:pPr marL="342900" lvl="0" indent="-215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5"/>
          <p:cNvSpPr txBox="1"/>
          <p:nvPr/>
        </p:nvSpPr>
        <p:spPr>
          <a:xfrm>
            <a:off x="7620000" y="6477000"/>
            <a:ext cx="9144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Noto Sans Symbols"/>
              <a:buNone/>
            </a:pPr>
            <a:fld id="{00000000-1234-1234-1234-123412341234}" type="slidenum"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</a:t>
            </a:fld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5"/>
          <p:cNvSpPr/>
          <p:nvPr/>
        </p:nvSpPr>
        <p:spPr>
          <a:xfrm>
            <a:off x="457200" y="182880"/>
            <a:ext cx="822960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</a:pPr>
            <a:r>
              <a:rPr lang="en-US" sz="2400" b="1" i="1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Background: Flixborough Case Study Discussion Points:</a:t>
            </a:r>
            <a:endParaRPr sz="2400" b="1" i="1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" name="Google Shape;131;p2"/>
          <p:cNvSpPr/>
          <p:nvPr/>
        </p:nvSpPr>
        <p:spPr>
          <a:xfrm>
            <a:off x="457200" y="6309360"/>
            <a:ext cx="60350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r>
              <a:rPr lang="en-US" sz="1600" b="1" i="1" dirty="0">
                <a:latin typeface="Times New Roman"/>
                <a:ea typeface="Times New Roman"/>
                <a:cs typeface="Times New Roman"/>
                <a:sym typeface="Times New Roman"/>
              </a:rPr>
              <a:t>Case 9</a:t>
            </a:r>
            <a:r>
              <a:rPr lang="en-US" sz="1600" b="1" i="1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The Role of the </a:t>
            </a:r>
            <a:r>
              <a:rPr lang="en-US" sz="1600" b="1" i="1" u="none" strike="noStrike" cap="none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Engineer </a:t>
            </a:r>
            <a:r>
              <a:rPr lang="en-US" sz="1600" b="1" i="1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&amp; </a:t>
            </a:r>
            <a:r>
              <a:rPr lang="en-US" sz="1600" b="1" i="1" u="none" strike="noStrike" cap="none" dirty="0" err="1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Nypro</a:t>
            </a:r>
            <a:r>
              <a:rPr lang="en-US" sz="1600" b="1" i="1" u="none" strike="noStrike" cap="none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Works, </a:t>
            </a:r>
            <a:r>
              <a:rPr lang="en-US" sz="1600" b="1" i="1" u="none" strike="noStrike" cap="none" dirty="0" err="1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Flixborough</a:t>
            </a:r>
            <a:r>
              <a:rPr lang="en-US" sz="1600" b="1" i="1" u="none" strike="noStrike" cap="none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UK</a:t>
            </a:r>
            <a:endParaRPr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6"/>
          <p:cNvSpPr txBox="1"/>
          <p:nvPr/>
        </p:nvSpPr>
        <p:spPr>
          <a:xfrm>
            <a:off x="455613" y="730250"/>
            <a:ext cx="8226425" cy="5484813"/>
          </a:xfrm>
          <a:prstGeom prst="rect">
            <a:avLst/>
          </a:prstGeom>
          <a:solidFill>
            <a:schemeClr val="accent1">
              <a:alpha val="69803"/>
            </a:schemeClr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609600" marR="0" lvl="0" indent="-609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09600" marR="0" lvl="0" indent="-609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r>
              <a:rPr lang="en-US" sz="2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Situation:</a:t>
            </a:r>
            <a:endParaRPr/>
          </a:p>
          <a:p>
            <a:pPr marL="609600" marR="0" lvl="0" indent="-609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09600" marR="0" lvl="0" indent="-609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#5 Reactor has a crack on it.</a:t>
            </a:r>
            <a:endParaRPr/>
          </a:p>
          <a:p>
            <a:pPr marL="609600" marR="0" lvl="0" indent="-482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09600" marR="0" lvl="0" indent="-609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replacement vessel or repairs on #5 would require a long production outage. </a:t>
            </a:r>
            <a:endParaRPr/>
          </a:p>
          <a:p>
            <a:pPr marL="609600" marR="0" lvl="0" indent="-482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09600" marR="0" lvl="0" indent="-609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So, it was decided to bypass #5 in order to maintain production.</a:t>
            </a:r>
            <a:endParaRPr/>
          </a:p>
        </p:txBody>
      </p:sp>
      <p:sp>
        <p:nvSpPr>
          <p:cNvPr id="173" name="Google Shape;173;p6"/>
          <p:cNvSpPr txBox="1"/>
          <p:nvPr/>
        </p:nvSpPr>
        <p:spPr>
          <a:xfrm>
            <a:off x="7620000" y="6477000"/>
            <a:ext cx="9144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Noto Sans Symbols"/>
              <a:buNone/>
            </a:pPr>
            <a:fld id="{00000000-1234-1234-1234-123412341234}" type="slidenum"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</a:t>
            </a:fld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6"/>
          <p:cNvSpPr/>
          <p:nvPr/>
        </p:nvSpPr>
        <p:spPr>
          <a:xfrm>
            <a:off x="455613" y="182880"/>
            <a:ext cx="8226425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</a:pPr>
            <a:r>
              <a:rPr lang="en-US" sz="2400" b="1" i="1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Problems and The Role of the Engineer: </a:t>
            </a:r>
            <a:endParaRPr/>
          </a:p>
        </p:txBody>
      </p:sp>
      <p:sp>
        <p:nvSpPr>
          <p:cNvPr id="6" name="Google Shape;131;p2"/>
          <p:cNvSpPr/>
          <p:nvPr/>
        </p:nvSpPr>
        <p:spPr>
          <a:xfrm>
            <a:off x="457200" y="6309360"/>
            <a:ext cx="60350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r>
              <a:rPr lang="en-US" sz="1600" b="1" i="1" dirty="0">
                <a:latin typeface="Times New Roman"/>
                <a:ea typeface="Times New Roman"/>
                <a:cs typeface="Times New Roman"/>
                <a:sym typeface="Times New Roman"/>
              </a:rPr>
              <a:t>Case 9</a:t>
            </a:r>
            <a:r>
              <a:rPr lang="en-US" sz="1600" b="1" i="1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The Role of the </a:t>
            </a:r>
            <a:r>
              <a:rPr lang="en-US" sz="1600" b="1" i="1" u="none" strike="noStrike" cap="none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Engineer </a:t>
            </a:r>
            <a:r>
              <a:rPr lang="en-US" sz="1600" b="1" i="1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&amp; </a:t>
            </a:r>
            <a:r>
              <a:rPr lang="en-US" sz="1600" b="1" i="1" u="none" strike="noStrike" cap="none" dirty="0" err="1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Nypro</a:t>
            </a:r>
            <a:r>
              <a:rPr lang="en-US" sz="1600" b="1" i="1" u="none" strike="noStrike" cap="none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Works, </a:t>
            </a:r>
            <a:r>
              <a:rPr lang="en-US" sz="1600" b="1" i="1" u="none" strike="noStrike" cap="none" dirty="0" err="1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Flixborough</a:t>
            </a:r>
            <a:r>
              <a:rPr lang="en-US" sz="1600" b="1" i="1" u="none" strike="noStrike" cap="none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UK</a:t>
            </a:r>
            <a:endParaRPr sz="16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7"/>
          <p:cNvSpPr txBox="1"/>
          <p:nvPr/>
        </p:nvSpPr>
        <p:spPr>
          <a:xfrm>
            <a:off x="455613" y="730250"/>
            <a:ext cx="8226425" cy="5484813"/>
          </a:xfrm>
          <a:prstGeom prst="rect">
            <a:avLst/>
          </a:prstGeom>
          <a:solidFill>
            <a:schemeClr val="accent1">
              <a:alpha val="69803"/>
            </a:schemeClr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609600" marR="0" lvl="0" indent="-609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09600" marR="0" lvl="0" indent="-609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r>
              <a:rPr lang="en-US" sz="2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Concern:</a:t>
            </a:r>
            <a:endParaRPr/>
          </a:p>
          <a:p>
            <a:pPr marL="609600" marR="0" lvl="0" indent="-609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09600" marR="0" lvl="0" indent="-609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Although it is not a bad thing to bypass a reactor, the concern was with how it was done. </a:t>
            </a:r>
            <a:endParaRPr/>
          </a:p>
          <a:p>
            <a:pPr marL="609600" marR="0" lvl="0" indent="-482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09600" marR="0" lvl="0" indent="-609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Chemical Engineer with only a little experience in industry </a:t>
            </a:r>
            <a:r>
              <a:rPr lang="en-US" sz="2000" b="0" i="0" u="sng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designed the bypass</a:t>
            </a: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consisting of the </a:t>
            </a:r>
            <a:r>
              <a:rPr lang="en-US" sz="2000" b="0" i="0" u="sng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dog-leg piping</a:t>
            </a: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the </a:t>
            </a:r>
            <a:r>
              <a:rPr lang="en-US" sz="2000" b="0" i="0" u="sng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bellows (expansion joint)</a:t>
            </a: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and the </a:t>
            </a:r>
            <a:r>
              <a:rPr lang="en-US" sz="2000" b="0" i="0" u="sng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piping support structure</a:t>
            </a: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  <a:p>
            <a:pPr marL="742950" marR="0" lvl="1" indent="-28575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He thought he knew enough to do it.</a:t>
            </a:r>
            <a:endParaRPr/>
          </a:p>
          <a:p>
            <a:pPr marL="742950" marR="0" lvl="1" indent="-28575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He thought management expected it of him.</a:t>
            </a:r>
            <a:endParaRPr/>
          </a:p>
          <a:p>
            <a:pPr marL="742950" marR="0" lvl="1" indent="-28575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He did not realize his professional responsibilities.</a:t>
            </a:r>
            <a:endParaRPr/>
          </a:p>
        </p:txBody>
      </p:sp>
      <p:sp>
        <p:nvSpPr>
          <p:cNvPr id="181" name="Google Shape;181;p7"/>
          <p:cNvSpPr txBox="1"/>
          <p:nvPr/>
        </p:nvSpPr>
        <p:spPr>
          <a:xfrm>
            <a:off x="7620000" y="6477000"/>
            <a:ext cx="9144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Noto Sans Symbols"/>
              <a:buNone/>
            </a:pPr>
            <a:fld id="{00000000-1234-1234-1234-123412341234}" type="slidenum"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</a:t>
            </a:fld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7"/>
          <p:cNvSpPr/>
          <p:nvPr/>
        </p:nvSpPr>
        <p:spPr>
          <a:xfrm>
            <a:off x="455613" y="182880"/>
            <a:ext cx="8226425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</a:pPr>
            <a:r>
              <a:rPr lang="en-US" sz="2400" b="1" i="1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Problems and The Role of the Engineer: </a:t>
            </a:r>
            <a:endParaRPr/>
          </a:p>
        </p:txBody>
      </p:sp>
      <p:sp>
        <p:nvSpPr>
          <p:cNvPr id="6" name="Google Shape;131;p2"/>
          <p:cNvSpPr/>
          <p:nvPr/>
        </p:nvSpPr>
        <p:spPr>
          <a:xfrm>
            <a:off x="457200" y="6309360"/>
            <a:ext cx="60350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r>
              <a:rPr lang="en-US" sz="1600" b="1" i="1" dirty="0">
                <a:latin typeface="Times New Roman"/>
                <a:ea typeface="Times New Roman"/>
                <a:cs typeface="Times New Roman"/>
                <a:sym typeface="Times New Roman"/>
              </a:rPr>
              <a:t>Case 9</a:t>
            </a:r>
            <a:r>
              <a:rPr lang="en-US" sz="1600" b="1" i="1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The Role of the </a:t>
            </a:r>
            <a:r>
              <a:rPr lang="en-US" sz="1600" b="1" i="1" u="none" strike="noStrike" cap="none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Engineer </a:t>
            </a:r>
            <a:r>
              <a:rPr lang="en-US" sz="1600" b="1" i="1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&amp; </a:t>
            </a:r>
            <a:r>
              <a:rPr lang="en-US" sz="1600" b="1" i="1" u="none" strike="noStrike" cap="none" dirty="0" err="1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Nypro</a:t>
            </a:r>
            <a:r>
              <a:rPr lang="en-US" sz="1600" b="1" i="1" u="none" strike="noStrike" cap="none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Works, </a:t>
            </a:r>
            <a:r>
              <a:rPr lang="en-US" sz="1600" b="1" i="1" u="none" strike="noStrike" cap="none" dirty="0" err="1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Flixborough</a:t>
            </a:r>
            <a:r>
              <a:rPr lang="en-US" sz="1600" b="1" i="1" u="none" strike="noStrike" cap="none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UK</a:t>
            </a:r>
            <a:endParaRPr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>
            <a:spLocks noGrp="1"/>
          </p:cNvSpPr>
          <p:nvPr>
            <p:ph type="body" idx="4294967295"/>
          </p:nvPr>
        </p:nvSpPr>
        <p:spPr>
          <a:xfrm>
            <a:off x="457200" y="731838"/>
            <a:ext cx="8229600" cy="5486400"/>
          </a:xfrm>
          <a:prstGeom prst="rect">
            <a:avLst/>
          </a:prstGeom>
          <a:solidFill>
            <a:schemeClr val="accent1">
              <a:alpha val="69803"/>
            </a:schemeClr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609600" lvl="0" indent="-609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endParaRPr sz="1800" dirty="0">
              <a:solidFill>
                <a:srgbClr val="000000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  <a:p>
            <a:pPr marL="609600" lvl="0" indent="-609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r>
              <a:rPr lang="en-US" sz="1800" b="1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Additional Concerns:</a:t>
            </a:r>
            <a:endParaRPr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09600" lvl="0" indent="-609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endParaRPr sz="1800" dirty="0">
              <a:solidFill>
                <a:srgbClr val="000000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  <a:p>
            <a:pPr marL="609600" lvl="0" indent="-609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No qualified mechanical engineer on site.</a:t>
            </a:r>
            <a:endParaRPr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009650" lvl="1" indent="-609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Char char="⮚"/>
            </a:pPr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Connection between reactors 4 and 6 considered </a:t>
            </a:r>
            <a:b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</a:br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a “routine plumbing job”.</a:t>
            </a:r>
            <a:endParaRPr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009650" lvl="1" indent="-609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Char char="⮚"/>
            </a:pPr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Bellows not designed for thrust.</a:t>
            </a:r>
            <a:endParaRPr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009650" lvl="1" indent="-609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Char char="⮚"/>
            </a:pPr>
            <a:r>
              <a:rPr lang="en-US" sz="1800" dirty="0" smtClean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Manufacturer’s specifications: </a:t>
            </a:r>
            <a:br>
              <a:rPr lang="en-US" sz="1800" dirty="0" smtClean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</a:br>
            <a:r>
              <a:rPr lang="en-US" sz="1800" dirty="0" smtClean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“</a:t>
            </a:r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Bellows must be aligned unless pipe adequately supported.”</a:t>
            </a:r>
            <a:endParaRPr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009650" lvl="1" indent="-609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Char char="⮚"/>
            </a:pPr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Design standards for bellows ignored.</a:t>
            </a:r>
            <a:endParaRPr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009650" lvl="1" indent="-609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Char char="⮚"/>
            </a:pPr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Inadequate vertical and external support.</a:t>
            </a:r>
            <a:endParaRPr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09600" lvl="0" indent="-482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endParaRPr sz="1800" dirty="0">
              <a:solidFill>
                <a:srgbClr val="000000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  <a:p>
            <a:pPr marL="609600" lvl="0" indent="-609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Inadequate concern with failure cause of reactors.</a:t>
            </a:r>
            <a:endParaRPr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09600" lvl="0" indent="-482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endParaRPr sz="1800" dirty="0">
              <a:solidFill>
                <a:srgbClr val="000000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  <a:p>
            <a:pPr marL="609600" lvl="0" indent="-609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Inadequate concern with incidents at other locations with similar technologies. </a:t>
            </a:r>
            <a:endParaRPr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09600" lvl="0" indent="-482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endParaRPr sz="1800" dirty="0">
              <a:solidFill>
                <a:srgbClr val="000000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  <a:p>
            <a:pPr marL="609600" lvl="0" indent="-609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⮚"/>
            </a:pPr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Was there a “hurry up” attitude?</a:t>
            </a:r>
            <a:endParaRPr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3" name="Google Shape;193;p8"/>
          <p:cNvSpPr txBox="1"/>
          <p:nvPr/>
        </p:nvSpPr>
        <p:spPr>
          <a:xfrm>
            <a:off x="7620000" y="6477000"/>
            <a:ext cx="9144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Noto Sans Symbols"/>
              <a:buNone/>
            </a:pPr>
            <a:fld id="{00000000-1234-1234-1234-123412341234}" type="slidenum"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8</a:t>
            </a:fld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8"/>
          <p:cNvSpPr/>
          <p:nvPr/>
        </p:nvSpPr>
        <p:spPr>
          <a:xfrm>
            <a:off x="457200" y="182880"/>
            <a:ext cx="822960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</a:pPr>
            <a:r>
              <a:rPr lang="en-US" sz="2400" b="1" i="1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Problems and The Role of the Engineer: </a:t>
            </a:r>
            <a:endParaRPr/>
          </a:p>
        </p:txBody>
      </p:sp>
      <p:sp>
        <p:nvSpPr>
          <p:cNvPr id="6" name="Google Shape;131;p2"/>
          <p:cNvSpPr/>
          <p:nvPr/>
        </p:nvSpPr>
        <p:spPr>
          <a:xfrm>
            <a:off x="457200" y="6309360"/>
            <a:ext cx="60350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r>
              <a:rPr lang="en-US" sz="1600" b="1" i="1" dirty="0">
                <a:latin typeface="Times New Roman"/>
                <a:ea typeface="Times New Roman"/>
                <a:cs typeface="Times New Roman"/>
                <a:sym typeface="Times New Roman"/>
              </a:rPr>
              <a:t>Case 9</a:t>
            </a:r>
            <a:r>
              <a:rPr lang="en-US" sz="1600" b="1" i="1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The Role of the </a:t>
            </a:r>
            <a:r>
              <a:rPr lang="en-US" sz="1600" b="1" i="1" u="none" strike="noStrike" cap="none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Engineer </a:t>
            </a:r>
            <a:r>
              <a:rPr lang="en-US" sz="1600" b="1" i="1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&amp; </a:t>
            </a:r>
            <a:r>
              <a:rPr lang="en-US" sz="1600" b="1" i="1" u="none" strike="noStrike" cap="none" dirty="0" err="1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Nypro</a:t>
            </a:r>
            <a:r>
              <a:rPr lang="en-US" sz="1600" b="1" i="1" u="none" strike="noStrike" cap="none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Works, </a:t>
            </a:r>
            <a:r>
              <a:rPr lang="en-US" sz="1600" b="1" i="1" u="none" strike="noStrike" cap="none" dirty="0" err="1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Flixborough</a:t>
            </a:r>
            <a:r>
              <a:rPr lang="en-US" sz="1600" b="1" i="1" u="none" strike="noStrike" cap="none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UK</a:t>
            </a:r>
            <a:endParaRPr sz="1600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oogle Shape;204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2400" y="330200"/>
            <a:ext cx="8839200" cy="5991225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9"/>
          <p:cNvSpPr txBox="1"/>
          <p:nvPr/>
        </p:nvSpPr>
        <p:spPr>
          <a:xfrm>
            <a:off x="7620000" y="6477000"/>
            <a:ext cx="9144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Noto Sans Symbols"/>
              <a:buNone/>
            </a:pPr>
            <a:fld id="{00000000-1234-1234-1234-123412341234}" type="slidenum"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</a:t>
            </a:fld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9"/>
          <p:cNvSpPr txBox="1"/>
          <p:nvPr/>
        </p:nvSpPr>
        <p:spPr>
          <a:xfrm>
            <a:off x="304800" y="457200"/>
            <a:ext cx="2362200" cy="1196975"/>
          </a:xfrm>
          <a:prstGeom prst="rect">
            <a:avLst/>
          </a:prstGeom>
          <a:solidFill>
            <a:srgbClr val="FF0000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oto Sans Symbols"/>
              <a:buNone/>
            </a:pPr>
            <a:r>
              <a:rPr lang="en-US" sz="2400" b="1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What three concerns do you see?</a:t>
            </a:r>
            <a:endParaRPr/>
          </a:p>
        </p:txBody>
      </p:sp>
      <p:cxnSp>
        <p:nvCxnSpPr>
          <p:cNvPr id="208" name="Google Shape;208;p9"/>
          <p:cNvCxnSpPr/>
          <p:nvPr/>
        </p:nvCxnSpPr>
        <p:spPr>
          <a:xfrm>
            <a:off x="4267200" y="3048000"/>
            <a:ext cx="0" cy="914400"/>
          </a:xfrm>
          <a:prstGeom prst="straightConnector1">
            <a:avLst/>
          </a:prstGeom>
          <a:solidFill>
            <a:schemeClr val="accent1"/>
          </a:solidFill>
          <a:ln w="76200" cap="flat" cmpd="sng">
            <a:solidFill>
              <a:srgbClr val="FF0000"/>
            </a:solidFill>
            <a:prstDash val="solid"/>
            <a:round/>
            <a:headEnd type="stealth" w="lg" len="lg"/>
            <a:tailEnd type="stealth" w="lg" len="lg"/>
          </a:ln>
        </p:spPr>
      </p:cxnSp>
      <p:sp>
        <p:nvSpPr>
          <p:cNvPr id="209" name="Google Shape;209;p9"/>
          <p:cNvSpPr txBox="1"/>
          <p:nvPr/>
        </p:nvSpPr>
        <p:spPr>
          <a:xfrm>
            <a:off x="3945467" y="4216402"/>
            <a:ext cx="2252134" cy="523180"/>
          </a:xfrm>
          <a:prstGeom prst="rect">
            <a:avLst/>
          </a:prstGeom>
          <a:solidFill>
            <a:srgbClr val="FFFFFF"/>
          </a:solidFill>
          <a:ln>
            <a:solidFill>
              <a:schemeClr val="tx2"/>
            </a:solidFill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50 cm diam.</a:t>
            </a:r>
            <a:endParaRPr sz="1600" dirty="0"/>
          </a:p>
        </p:txBody>
      </p:sp>
      <p:sp>
        <p:nvSpPr>
          <p:cNvPr id="8" name="Google Shape;131;p2"/>
          <p:cNvSpPr/>
          <p:nvPr/>
        </p:nvSpPr>
        <p:spPr>
          <a:xfrm>
            <a:off x="457200" y="6309360"/>
            <a:ext cx="60350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r>
              <a:rPr lang="en-US" sz="1600" b="1" i="1" dirty="0">
                <a:latin typeface="Times New Roman"/>
                <a:ea typeface="Times New Roman"/>
                <a:cs typeface="Times New Roman"/>
                <a:sym typeface="Times New Roman"/>
              </a:rPr>
              <a:t>Case 9</a:t>
            </a:r>
            <a:r>
              <a:rPr lang="en-US" sz="1600" b="1" i="1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The Role of the </a:t>
            </a:r>
            <a:r>
              <a:rPr lang="en-US" sz="1600" b="1" i="1" u="none" strike="noStrike" cap="none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Engineer </a:t>
            </a:r>
            <a:r>
              <a:rPr lang="en-US" sz="1600" b="1" i="1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&amp; </a:t>
            </a:r>
            <a:r>
              <a:rPr lang="en-US" sz="1600" b="1" i="1" u="none" strike="noStrike" cap="none" dirty="0" err="1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Nypro</a:t>
            </a:r>
            <a:r>
              <a:rPr lang="en-US" sz="1600" b="1" i="1" u="none" strike="noStrike" cap="none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Works, </a:t>
            </a:r>
            <a:r>
              <a:rPr lang="en-US" sz="1600" b="1" i="1" u="none" strike="noStrike" cap="none" dirty="0" err="1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Flixborough</a:t>
            </a:r>
            <a:r>
              <a:rPr lang="en-US" sz="1600" b="1" i="1" u="none" strike="noStrike" cap="none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UK</a:t>
            </a:r>
            <a:endParaRPr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Sakura">
  <a:themeElements>
    <a:clrScheme name="Sakura 1">
      <a:dk1>
        <a:srgbClr val="463634"/>
      </a:dk1>
      <a:lt1>
        <a:srgbClr val="AA947E"/>
      </a:lt1>
      <a:dk2>
        <a:srgbClr val="795241"/>
      </a:dk2>
      <a:lt2>
        <a:srgbClr val="000000"/>
      </a:lt2>
      <a:accent1>
        <a:srgbClr val="F9DBD3"/>
      </a:accent1>
      <a:accent2>
        <a:srgbClr val="DACA9C"/>
      </a:accent2>
      <a:accent3>
        <a:srgbClr val="D2C8C0"/>
      </a:accent3>
      <a:accent4>
        <a:srgbClr val="3A2D2B"/>
      </a:accent4>
      <a:accent5>
        <a:srgbClr val="FBEAE6"/>
      </a:accent5>
      <a:accent6>
        <a:srgbClr val="C5B78D"/>
      </a:accent6>
      <a:hlink>
        <a:srgbClr val="393A18"/>
      </a:hlink>
      <a:folHlink>
        <a:srgbClr val="56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996</Words>
  <Application>Microsoft Office PowerPoint</Application>
  <PresentationFormat>On-screen Show (4:3)</PresentationFormat>
  <Paragraphs>225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Noto Sans Symbols</vt:lpstr>
      <vt:lpstr>Times New Roman</vt:lpstr>
      <vt:lpstr>Wingdings</vt:lpstr>
      <vt:lpstr>Sakura</vt:lpstr>
      <vt:lpstr>On Becoming a Leader  in Risk Management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 Becoming a Leader  in Risk Management</dc:title>
  <dc:creator>D.MCM</dc:creator>
  <cp:lastModifiedBy>JR Cocchio</cp:lastModifiedBy>
  <cp:revision>7</cp:revision>
  <dcterms:created xsi:type="dcterms:W3CDTF">2000-06-06T16:36:51Z</dcterms:created>
  <dcterms:modified xsi:type="dcterms:W3CDTF">2019-10-28T20:10:44Z</dcterms:modified>
</cp:coreProperties>
</file>